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9" r:id="rId1"/>
  </p:sldMasterIdLst>
  <p:notesMasterIdLst>
    <p:notesMasterId r:id="rId23"/>
  </p:notesMasterIdLst>
  <p:sldIdLst>
    <p:sldId id="394" r:id="rId2"/>
    <p:sldId id="2734" r:id="rId3"/>
    <p:sldId id="2733" r:id="rId4"/>
    <p:sldId id="2741" r:id="rId5"/>
    <p:sldId id="2712" r:id="rId6"/>
    <p:sldId id="2699" r:id="rId7"/>
    <p:sldId id="2772" r:id="rId8"/>
    <p:sldId id="2732" r:id="rId9"/>
    <p:sldId id="2729" r:id="rId10"/>
    <p:sldId id="2735" r:id="rId11"/>
    <p:sldId id="2739" r:id="rId12"/>
    <p:sldId id="2730" r:id="rId13"/>
    <p:sldId id="2723" r:id="rId14"/>
    <p:sldId id="2737" r:id="rId15"/>
    <p:sldId id="2773" r:id="rId16"/>
    <p:sldId id="2738" r:id="rId17"/>
    <p:sldId id="2725" r:id="rId18"/>
    <p:sldId id="2774" r:id="rId19"/>
    <p:sldId id="337" r:id="rId20"/>
    <p:sldId id="1098" r:id="rId21"/>
    <p:sldId id="2701" r:id="rId22"/>
  </p:sldIdLst>
  <p:sldSz cx="12192000" cy="6858000"/>
  <p:notesSz cx="6858000" cy="9144000"/>
  <p:embeddedFontLst>
    <p:embeddedFont>
      <p:font typeface="Futura PT Demi" panose="020B0604020202020204" charset="-52"/>
      <p:regular r:id="rId24"/>
      <p:italic r:id="rId25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20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3399"/>
    <a:srgbClr val="CC9900"/>
    <a:srgbClr val="CCCC00"/>
    <a:srgbClr val="0000FF"/>
    <a:srgbClr val="CC0000"/>
    <a:srgbClr val="FF00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howGuides="1">
      <p:cViewPr varScale="1">
        <p:scale>
          <a:sx n="102" d="100"/>
          <a:sy n="102" d="100"/>
        </p:scale>
        <p:origin x="954" y="114"/>
      </p:cViewPr>
      <p:guideLst>
        <p:guide orient="horz" pos="2160"/>
        <p:guide pos="4203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0" d="100"/>
          <a:sy n="90" d="100"/>
        </p:scale>
        <p:origin x="26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091649-04EC-4717-92F5-DE2FC1B8D035}" type="doc">
      <dgm:prSet loTypeId="urn:microsoft.com/office/officeart/2005/8/layout/process1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86E30178-0561-403A-9917-CEAF65F70925}">
      <dgm:prSet phldrT="[Текст]" phldr="0" custT="1"/>
      <dgm:spPr>
        <a:solidFill>
          <a:schemeClr val="accent3">
            <a:lumMod val="85000"/>
          </a:schemeClr>
        </a:solidFill>
      </dgm:spPr>
      <dgm:t>
        <a:bodyPr/>
        <a:lstStyle/>
        <a:p>
          <a:r>
            <a:rPr lang="ru-RU" sz="1700" dirty="0">
              <a:solidFill>
                <a:schemeClr val="tx1"/>
              </a:solidFill>
            </a:rPr>
            <a:t>Август 2024 г.</a:t>
          </a:r>
        </a:p>
        <a:p>
          <a:r>
            <a:rPr lang="ru-RU" sz="1700" dirty="0">
              <a:solidFill>
                <a:schemeClr val="tx1"/>
              </a:solidFill>
            </a:rPr>
            <a:t>Выпуск первых четырех курсов серии</a:t>
          </a:r>
        </a:p>
      </dgm:t>
    </dgm:pt>
    <dgm:pt modelId="{689F2121-9844-4019-9A15-277FAE863D1E}" type="parTrans" cxnId="{FDEF0715-F5BC-40E8-AF79-7D200ECA44C8}">
      <dgm:prSet/>
      <dgm:spPr/>
      <dgm:t>
        <a:bodyPr/>
        <a:lstStyle/>
        <a:p>
          <a:endParaRPr lang="ru-RU"/>
        </a:p>
      </dgm:t>
    </dgm:pt>
    <dgm:pt modelId="{D48FE4C6-AE3E-4EFF-A641-AC81C9E773EA}" type="sibTrans" cxnId="{FDEF0715-F5BC-40E8-AF79-7D200ECA44C8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E2AB483D-E294-4E56-BC38-E3F790A5B1CF}">
      <dgm:prSet phldrT="[Текст]" phldr="0" custT="1"/>
      <dgm:spPr>
        <a:solidFill>
          <a:srgbClr val="FFFFFF">
            <a:lumMod val="8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Сентябрь-декабрь 2024 г.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Первая апробация в колледжах РФ</a:t>
          </a:r>
        </a:p>
      </dgm:t>
    </dgm:pt>
    <dgm:pt modelId="{22561328-A825-4E89-9BD4-41EB31B63F92}" type="parTrans" cxnId="{6FFDF38C-3C82-48EB-B414-57A9E7E0AA87}">
      <dgm:prSet/>
      <dgm:spPr/>
      <dgm:t>
        <a:bodyPr/>
        <a:lstStyle/>
        <a:p>
          <a:endParaRPr lang="ru-RU"/>
        </a:p>
      </dgm:t>
    </dgm:pt>
    <dgm:pt modelId="{405794FE-A500-4DA6-B823-E628ED8CF1DC}" type="sibTrans" cxnId="{6FFDF38C-3C82-48EB-B414-57A9E7E0AA87}">
      <dgm:prSet custT="1"/>
      <dgm:spPr>
        <a:solidFill>
          <a:srgbClr val="C00000"/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D95E9181-8711-42ED-BC10-0ED2913E46CB}">
      <dgm:prSet phldrT="[Текст]" phldr="0" custT="1"/>
      <dgm:spPr>
        <a:solidFill>
          <a:srgbClr val="FFFFFF">
            <a:lumMod val="8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Январь-февраль 2025 г.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Подведение итогов апробации</a:t>
          </a:r>
        </a:p>
      </dgm:t>
    </dgm:pt>
    <dgm:pt modelId="{1E5A69C5-7630-42E0-B131-B56DEB2512CE}" type="parTrans" cxnId="{396D340B-4097-4DF3-862A-B844026C13C0}">
      <dgm:prSet/>
      <dgm:spPr/>
      <dgm:t>
        <a:bodyPr/>
        <a:lstStyle/>
        <a:p>
          <a:endParaRPr lang="ru-RU"/>
        </a:p>
      </dgm:t>
    </dgm:pt>
    <dgm:pt modelId="{19D5BA79-9722-401A-8C97-B21E8319A8FE}" type="sibTrans" cxnId="{396D340B-4097-4DF3-862A-B844026C13C0}">
      <dgm:prSet custT="1"/>
      <dgm:spPr>
        <a:solidFill>
          <a:srgbClr val="C00000"/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78E01785-C6BE-4799-BB4F-7094FFE72A4D}">
      <dgm:prSet phldrT="[Текст]" phldr="0" custT="1"/>
      <dgm:spPr>
        <a:solidFill>
          <a:srgbClr val="FFFFFF">
            <a:lumMod val="8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r>
            <a:rPr lang="ru-RU" sz="1700" dirty="0">
              <a:solidFill>
                <a:schemeClr val="tx1"/>
              </a:solidFill>
            </a:rPr>
            <a:t>Март-август 2025 г.</a:t>
          </a:r>
          <a:br>
            <a:rPr lang="ru-RU" sz="1700" dirty="0">
              <a:solidFill>
                <a:schemeClr val="tx1"/>
              </a:solidFill>
            </a:rPr>
          </a:br>
          <a:r>
            <a:rPr lang="ru-RU" sz="1700" dirty="0">
              <a:solidFill>
                <a:schemeClr val="tx1"/>
              </a:solidFill>
            </a:rPr>
            <a:t>Доработки курсов по результатам апробации, разработка новых курсов</a:t>
          </a:r>
        </a:p>
      </dgm:t>
    </dgm:pt>
    <dgm:pt modelId="{BA84FC29-BBE3-4653-88B1-F8DE11AD20D5}" type="parTrans" cxnId="{D51FF4A4-7541-40D5-92CF-20BFE5946480}">
      <dgm:prSet/>
      <dgm:spPr/>
      <dgm:t>
        <a:bodyPr/>
        <a:lstStyle/>
        <a:p>
          <a:endParaRPr lang="ru-RU"/>
        </a:p>
      </dgm:t>
    </dgm:pt>
    <dgm:pt modelId="{78358ABF-3BD7-4E22-A2B0-B8343CC84659}" type="sibTrans" cxnId="{D51FF4A4-7541-40D5-92CF-20BFE5946480}">
      <dgm:prSet custT="1"/>
      <dgm:spPr>
        <a:solidFill>
          <a:srgbClr val="C00000"/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CA64838F-4CCA-4A0A-9366-B41444E97F4C}">
      <dgm:prSet phldrT="[Текст]" phldr="0" custT="1"/>
      <dgm:spPr>
        <a:solidFill>
          <a:schemeClr val="accent3">
            <a:lumMod val="85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Сентябрь-декабрь 2025 г.</a:t>
          </a:r>
          <a:b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</a:b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вторая апробация в колледжах РФ</a:t>
          </a:r>
        </a:p>
      </dgm:t>
    </dgm:pt>
    <dgm:pt modelId="{91AE89A4-8C64-4416-9834-521AC6B06DE7}" type="parTrans" cxnId="{F49A2BF9-0888-4F87-81A0-D94E776F2EAC}">
      <dgm:prSet/>
      <dgm:spPr/>
      <dgm:t>
        <a:bodyPr/>
        <a:lstStyle/>
        <a:p>
          <a:endParaRPr lang="ru-RU"/>
        </a:p>
      </dgm:t>
    </dgm:pt>
    <dgm:pt modelId="{18A2EA28-9123-4E41-84AF-17A4D34047CC}" type="sibTrans" cxnId="{F49A2BF9-0888-4F87-81A0-D94E776F2EAC}">
      <dgm:prSet/>
      <dgm:spPr/>
      <dgm:t>
        <a:bodyPr/>
        <a:lstStyle/>
        <a:p>
          <a:endParaRPr lang="ru-RU"/>
        </a:p>
      </dgm:t>
    </dgm:pt>
    <dgm:pt modelId="{F190226C-48B1-4442-A95F-11A9FF4B63C7}" type="pres">
      <dgm:prSet presAssocID="{AA091649-04EC-4717-92F5-DE2FC1B8D035}" presName="Name0" presStyleCnt="0">
        <dgm:presLayoutVars>
          <dgm:dir/>
          <dgm:resizeHandles val="exact"/>
        </dgm:presLayoutVars>
      </dgm:prSet>
      <dgm:spPr/>
    </dgm:pt>
    <dgm:pt modelId="{A4CF7D69-4A8F-424F-B59E-FB3607DCB399}" type="pres">
      <dgm:prSet presAssocID="{86E30178-0561-403A-9917-CEAF65F70925}" presName="node" presStyleLbl="node1" presStyleIdx="0" presStyleCnt="5">
        <dgm:presLayoutVars>
          <dgm:bulletEnabled val="1"/>
        </dgm:presLayoutVars>
      </dgm:prSet>
      <dgm:spPr/>
    </dgm:pt>
    <dgm:pt modelId="{2625820A-E6A6-44A4-8992-07C039AD7B83}" type="pres">
      <dgm:prSet presAssocID="{D48FE4C6-AE3E-4EFF-A641-AC81C9E773EA}" presName="sibTrans" presStyleLbl="sibTrans2D1" presStyleIdx="0" presStyleCnt="4"/>
      <dgm:spPr/>
    </dgm:pt>
    <dgm:pt modelId="{47945092-38A2-4D7E-8BE9-480BB0DE4EF4}" type="pres">
      <dgm:prSet presAssocID="{D48FE4C6-AE3E-4EFF-A641-AC81C9E773EA}" presName="connectorText" presStyleLbl="sibTrans2D1" presStyleIdx="0" presStyleCnt="4"/>
      <dgm:spPr/>
    </dgm:pt>
    <dgm:pt modelId="{E93A8E3B-35BB-4165-8F02-07234FF904A8}" type="pres">
      <dgm:prSet presAssocID="{E2AB483D-E294-4E56-BC38-E3F790A5B1CF}" presName="node" presStyleLbl="node1" presStyleIdx="1" presStyleCnt="5">
        <dgm:presLayoutVars>
          <dgm:bulletEnabled val="1"/>
        </dgm:presLayoutVars>
      </dgm:prSet>
      <dgm:spPr>
        <a:xfrm>
          <a:off x="2589359" y="569831"/>
          <a:ext cx="1845290" cy="2028986"/>
        </a:xfrm>
        <a:prstGeom prst="roundRect">
          <a:avLst>
            <a:gd name="adj" fmla="val 10000"/>
          </a:avLst>
        </a:prstGeom>
      </dgm:spPr>
    </dgm:pt>
    <dgm:pt modelId="{15A4BA38-FA1F-4B68-81DA-9E8101B1FC3F}" type="pres">
      <dgm:prSet presAssocID="{405794FE-A500-4DA6-B823-E628ED8CF1DC}" presName="sibTrans" presStyleLbl="sibTrans2D1" presStyleIdx="1" presStyleCnt="4"/>
      <dgm:spPr>
        <a:xfrm>
          <a:off x="4619179" y="1355508"/>
          <a:ext cx="391201" cy="457632"/>
        </a:xfrm>
        <a:prstGeom prst="rightArrow">
          <a:avLst>
            <a:gd name="adj1" fmla="val 60000"/>
            <a:gd name="adj2" fmla="val 50000"/>
          </a:avLst>
        </a:prstGeom>
      </dgm:spPr>
    </dgm:pt>
    <dgm:pt modelId="{36AFF788-AE18-4301-A22C-318AB8F00693}" type="pres">
      <dgm:prSet presAssocID="{405794FE-A500-4DA6-B823-E628ED8CF1DC}" presName="connectorText" presStyleLbl="sibTrans2D1" presStyleIdx="1" presStyleCnt="4"/>
      <dgm:spPr/>
    </dgm:pt>
    <dgm:pt modelId="{A032F8C3-7EFE-44E4-A969-EF39E31B486D}" type="pres">
      <dgm:prSet presAssocID="{D95E9181-8711-42ED-BC10-0ED2913E46CB}" presName="node" presStyleLbl="node1" presStyleIdx="2" presStyleCnt="5">
        <dgm:presLayoutVars>
          <dgm:bulletEnabled val="1"/>
        </dgm:presLayoutVars>
      </dgm:prSet>
      <dgm:spPr>
        <a:xfrm>
          <a:off x="5172767" y="569831"/>
          <a:ext cx="1845290" cy="2028986"/>
        </a:xfrm>
        <a:prstGeom prst="roundRect">
          <a:avLst>
            <a:gd name="adj" fmla="val 10000"/>
          </a:avLst>
        </a:prstGeom>
      </dgm:spPr>
    </dgm:pt>
    <dgm:pt modelId="{822E9725-B828-4370-9762-3AE784FFC900}" type="pres">
      <dgm:prSet presAssocID="{19D5BA79-9722-401A-8C97-B21E8319A8FE}" presName="sibTrans" presStyleLbl="sibTrans2D1" presStyleIdx="2" presStyleCnt="4"/>
      <dgm:spPr>
        <a:xfrm>
          <a:off x="7202587" y="1355508"/>
          <a:ext cx="391201" cy="457632"/>
        </a:xfrm>
        <a:prstGeom prst="rightArrow">
          <a:avLst>
            <a:gd name="adj1" fmla="val 60000"/>
            <a:gd name="adj2" fmla="val 50000"/>
          </a:avLst>
        </a:prstGeom>
      </dgm:spPr>
    </dgm:pt>
    <dgm:pt modelId="{86B65232-E10F-4EA0-AC8C-CE0E30A91319}" type="pres">
      <dgm:prSet presAssocID="{19D5BA79-9722-401A-8C97-B21E8319A8FE}" presName="connectorText" presStyleLbl="sibTrans2D1" presStyleIdx="2" presStyleCnt="4"/>
      <dgm:spPr/>
    </dgm:pt>
    <dgm:pt modelId="{140028EC-5E63-4150-8FB6-350C358B176D}" type="pres">
      <dgm:prSet presAssocID="{78E01785-C6BE-4799-BB4F-7094FFE72A4D}" presName="node" presStyleLbl="node1" presStyleIdx="3" presStyleCnt="5">
        <dgm:presLayoutVars>
          <dgm:bulletEnabled val="1"/>
        </dgm:presLayoutVars>
      </dgm:prSet>
      <dgm:spPr>
        <a:xfrm>
          <a:off x="7756174" y="569831"/>
          <a:ext cx="1845290" cy="2028986"/>
        </a:xfrm>
        <a:prstGeom prst="roundRect">
          <a:avLst>
            <a:gd name="adj" fmla="val 10000"/>
          </a:avLst>
        </a:prstGeom>
      </dgm:spPr>
    </dgm:pt>
    <dgm:pt modelId="{2CC4A5CB-81A4-4814-A835-DCAD948EF72B}" type="pres">
      <dgm:prSet presAssocID="{78358ABF-3BD7-4E22-A2B0-B8343CC84659}" presName="sibTrans" presStyleLbl="sibTrans2D1" presStyleIdx="3" presStyleCnt="4"/>
      <dgm:spPr>
        <a:xfrm>
          <a:off x="9785994" y="1355508"/>
          <a:ext cx="391201" cy="457632"/>
        </a:xfrm>
        <a:prstGeom prst="rightArrow">
          <a:avLst>
            <a:gd name="adj1" fmla="val 60000"/>
            <a:gd name="adj2" fmla="val 50000"/>
          </a:avLst>
        </a:prstGeom>
      </dgm:spPr>
    </dgm:pt>
    <dgm:pt modelId="{A7D813DF-E4BD-484D-9228-C991B0AB48B3}" type="pres">
      <dgm:prSet presAssocID="{78358ABF-3BD7-4E22-A2B0-B8343CC84659}" presName="connectorText" presStyleLbl="sibTrans2D1" presStyleIdx="3" presStyleCnt="4"/>
      <dgm:spPr/>
    </dgm:pt>
    <dgm:pt modelId="{8CC011E1-0152-4FCC-9D67-CE9978EEFDA9}" type="pres">
      <dgm:prSet presAssocID="{CA64838F-4CCA-4A0A-9366-B41444E97F4C}" presName="node" presStyleLbl="node1" presStyleIdx="4" presStyleCnt="5">
        <dgm:presLayoutVars>
          <dgm:bulletEnabled val="1"/>
        </dgm:presLayoutVars>
      </dgm:prSet>
      <dgm:spPr>
        <a:xfrm>
          <a:off x="10339581" y="569831"/>
          <a:ext cx="1845290" cy="2028986"/>
        </a:xfrm>
        <a:prstGeom prst="roundRect">
          <a:avLst>
            <a:gd name="adj" fmla="val 10000"/>
          </a:avLst>
        </a:prstGeom>
      </dgm:spPr>
    </dgm:pt>
  </dgm:ptLst>
  <dgm:cxnLst>
    <dgm:cxn modelId="{CEBF070B-657D-4853-AA1A-792A9C5CA36E}" type="presOf" srcId="{19D5BA79-9722-401A-8C97-B21E8319A8FE}" destId="{822E9725-B828-4370-9762-3AE784FFC900}" srcOrd="0" destOrd="0" presId="urn:microsoft.com/office/officeart/2005/8/layout/process1"/>
    <dgm:cxn modelId="{396D340B-4097-4DF3-862A-B844026C13C0}" srcId="{AA091649-04EC-4717-92F5-DE2FC1B8D035}" destId="{D95E9181-8711-42ED-BC10-0ED2913E46CB}" srcOrd="2" destOrd="0" parTransId="{1E5A69C5-7630-42E0-B131-B56DEB2512CE}" sibTransId="{19D5BA79-9722-401A-8C97-B21E8319A8FE}"/>
    <dgm:cxn modelId="{FDEF0715-F5BC-40E8-AF79-7D200ECA44C8}" srcId="{AA091649-04EC-4717-92F5-DE2FC1B8D035}" destId="{86E30178-0561-403A-9917-CEAF65F70925}" srcOrd="0" destOrd="0" parTransId="{689F2121-9844-4019-9A15-277FAE863D1E}" sibTransId="{D48FE4C6-AE3E-4EFF-A641-AC81C9E773EA}"/>
    <dgm:cxn modelId="{66B7A83B-BBE3-4E55-9C74-B20B94739645}" type="presOf" srcId="{D48FE4C6-AE3E-4EFF-A641-AC81C9E773EA}" destId="{2625820A-E6A6-44A4-8992-07C039AD7B83}" srcOrd="0" destOrd="0" presId="urn:microsoft.com/office/officeart/2005/8/layout/process1"/>
    <dgm:cxn modelId="{6F1B3F3E-3823-4791-AE7F-FE68E49B1746}" type="presOf" srcId="{D48FE4C6-AE3E-4EFF-A641-AC81C9E773EA}" destId="{47945092-38A2-4D7E-8BE9-480BB0DE4EF4}" srcOrd="1" destOrd="0" presId="urn:microsoft.com/office/officeart/2005/8/layout/process1"/>
    <dgm:cxn modelId="{06BD723F-D961-46A1-8B2B-9EF4ED0422BC}" type="presOf" srcId="{78358ABF-3BD7-4E22-A2B0-B8343CC84659}" destId="{2CC4A5CB-81A4-4814-A835-DCAD948EF72B}" srcOrd="0" destOrd="0" presId="urn:microsoft.com/office/officeart/2005/8/layout/process1"/>
    <dgm:cxn modelId="{AE4F4964-793D-45A3-8FB8-811F53AB7D98}" type="presOf" srcId="{78358ABF-3BD7-4E22-A2B0-B8343CC84659}" destId="{A7D813DF-E4BD-484D-9228-C991B0AB48B3}" srcOrd="1" destOrd="0" presId="urn:microsoft.com/office/officeart/2005/8/layout/process1"/>
    <dgm:cxn modelId="{E02AF578-D3A5-41C0-B995-EFB9B78F127A}" type="presOf" srcId="{405794FE-A500-4DA6-B823-E628ED8CF1DC}" destId="{36AFF788-AE18-4301-A22C-318AB8F00693}" srcOrd="1" destOrd="0" presId="urn:microsoft.com/office/officeart/2005/8/layout/process1"/>
    <dgm:cxn modelId="{270CB77C-19CF-4D33-B26F-40ADF18E1184}" type="presOf" srcId="{AA091649-04EC-4717-92F5-DE2FC1B8D035}" destId="{F190226C-48B1-4442-A95F-11A9FF4B63C7}" srcOrd="0" destOrd="0" presId="urn:microsoft.com/office/officeart/2005/8/layout/process1"/>
    <dgm:cxn modelId="{F3FE5D7F-C118-460A-8E10-F8C52B262E7B}" type="presOf" srcId="{78E01785-C6BE-4799-BB4F-7094FFE72A4D}" destId="{140028EC-5E63-4150-8FB6-350C358B176D}" srcOrd="0" destOrd="0" presId="urn:microsoft.com/office/officeart/2005/8/layout/process1"/>
    <dgm:cxn modelId="{CEFA1989-87F0-4F51-8610-C67605557D88}" type="presOf" srcId="{19D5BA79-9722-401A-8C97-B21E8319A8FE}" destId="{86B65232-E10F-4EA0-AC8C-CE0E30A91319}" srcOrd="1" destOrd="0" presId="urn:microsoft.com/office/officeart/2005/8/layout/process1"/>
    <dgm:cxn modelId="{6FFDF38C-3C82-48EB-B414-57A9E7E0AA87}" srcId="{AA091649-04EC-4717-92F5-DE2FC1B8D035}" destId="{E2AB483D-E294-4E56-BC38-E3F790A5B1CF}" srcOrd="1" destOrd="0" parTransId="{22561328-A825-4E89-9BD4-41EB31B63F92}" sibTransId="{405794FE-A500-4DA6-B823-E628ED8CF1DC}"/>
    <dgm:cxn modelId="{752799A1-3A3A-4B20-8710-57DAE55AF386}" type="presOf" srcId="{D95E9181-8711-42ED-BC10-0ED2913E46CB}" destId="{A032F8C3-7EFE-44E4-A969-EF39E31B486D}" srcOrd="0" destOrd="0" presId="urn:microsoft.com/office/officeart/2005/8/layout/process1"/>
    <dgm:cxn modelId="{D51FF4A4-7541-40D5-92CF-20BFE5946480}" srcId="{AA091649-04EC-4717-92F5-DE2FC1B8D035}" destId="{78E01785-C6BE-4799-BB4F-7094FFE72A4D}" srcOrd="3" destOrd="0" parTransId="{BA84FC29-BBE3-4653-88B1-F8DE11AD20D5}" sibTransId="{78358ABF-3BD7-4E22-A2B0-B8343CC84659}"/>
    <dgm:cxn modelId="{BB5AEAA8-9C88-45B2-85E6-90FF6C11CDA7}" type="presOf" srcId="{CA64838F-4CCA-4A0A-9366-B41444E97F4C}" destId="{8CC011E1-0152-4FCC-9D67-CE9978EEFDA9}" srcOrd="0" destOrd="0" presId="urn:microsoft.com/office/officeart/2005/8/layout/process1"/>
    <dgm:cxn modelId="{86DC1EBA-F858-4211-9252-647A464560E6}" type="presOf" srcId="{E2AB483D-E294-4E56-BC38-E3F790A5B1CF}" destId="{E93A8E3B-35BB-4165-8F02-07234FF904A8}" srcOrd="0" destOrd="0" presId="urn:microsoft.com/office/officeart/2005/8/layout/process1"/>
    <dgm:cxn modelId="{521846C9-3A31-43EE-9332-C2E66F5AEBC5}" type="presOf" srcId="{86E30178-0561-403A-9917-CEAF65F70925}" destId="{A4CF7D69-4A8F-424F-B59E-FB3607DCB399}" srcOrd="0" destOrd="0" presId="urn:microsoft.com/office/officeart/2005/8/layout/process1"/>
    <dgm:cxn modelId="{F49A2BF9-0888-4F87-81A0-D94E776F2EAC}" srcId="{AA091649-04EC-4717-92F5-DE2FC1B8D035}" destId="{CA64838F-4CCA-4A0A-9366-B41444E97F4C}" srcOrd="4" destOrd="0" parTransId="{91AE89A4-8C64-4416-9834-521AC6B06DE7}" sibTransId="{18A2EA28-9123-4E41-84AF-17A4D34047CC}"/>
    <dgm:cxn modelId="{02CC8EFB-C808-46CD-9B6D-12ED58B2F803}" type="presOf" srcId="{405794FE-A500-4DA6-B823-E628ED8CF1DC}" destId="{15A4BA38-FA1F-4B68-81DA-9E8101B1FC3F}" srcOrd="0" destOrd="0" presId="urn:microsoft.com/office/officeart/2005/8/layout/process1"/>
    <dgm:cxn modelId="{B1A69C9E-B4A6-40F0-AB35-D23B4450A498}" type="presParOf" srcId="{F190226C-48B1-4442-A95F-11A9FF4B63C7}" destId="{A4CF7D69-4A8F-424F-B59E-FB3607DCB399}" srcOrd="0" destOrd="0" presId="urn:microsoft.com/office/officeart/2005/8/layout/process1"/>
    <dgm:cxn modelId="{6745727E-6F37-4C55-91D6-61E6512AFA12}" type="presParOf" srcId="{F190226C-48B1-4442-A95F-11A9FF4B63C7}" destId="{2625820A-E6A6-44A4-8992-07C039AD7B83}" srcOrd="1" destOrd="0" presId="urn:microsoft.com/office/officeart/2005/8/layout/process1"/>
    <dgm:cxn modelId="{38F00E87-F29E-429F-B790-503573DC2928}" type="presParOf" srcId="{2625820A-E6A6-44A4-8992-07C039AD7B83}" destId="{47945092-38A2-4D7E-8BE9-480BB0DE4EF4}" srcOrd="0" destOrd="0" presId="urn:microsoft.com/office/officeart/2005/8/layout/process1"/>
    <dgm:cxn modelId="{E3E1AA2F-2FCE-4DD7-A157-B6C9720CCCEC}" type="presParOf" srcId="{F190226C-48B1-4442-A95F-11A9FF4B63C7}" destId="{E93A8E3B-35BB-4165-8F02-07234FF904A8}" srcOrd="2" destOrd="0" presId="urn:microsoft.com/office/officeart/2005/8/layout/process1"/>
    <dgm:cxn modelId="{FC034913-043D-4116-85F0-1E3B5AB41A23}" type="presParOf" srcId="{F190226C-48B1-4442-A95F-11A9FF4B63C7}" destId="{15A4BA38-FA1F-4B68-81DA-9E8101B1FC3F}" srcOrd="3" destOrd="0" presId="urn:microsoft.com/office/officeart/2005/8/layout/process1"/>
    <dgm:cxn modelId="{BE67C563-786A-4FA0-8E77-040DEB5535B6}" type="presParOf" srcId="{15A4BA38-FA1F-4B68-81DA-9E8101B1FC3F}" destId="{36AFF788-AE18-4301-A22C-318AB8F00693}" srcOrd="0" destOrd="0" presId="urn:microsoft.com/office/officeart/2005/8/layout/process1"/>
    <dgm:cxn modelId="{1C09E977-3990-42BF-8646-86FE62C2D8B8}" type="presParOf" srcId="{F190226C-48B1-4442-A95F-11A9FF4B63C7}" destId="{A032F8C3-7EFE-44E4-A969-EF39E31B486D}" srcOrd="4" destOrd="0" presId="urn:microsoft.com/office/officeart/2005/8/layout/process1"/>
    <dgm:cxn modelId="{B7113D1A-F4A9-46A8-9A8C-C7C867745AA8}" type="presParOf" srcId="{F190226C-48B1-4442-A95F-11A9FF4B63C7}" destId="{822E9725-B828-4370-9762-3AE784FFC900}" srcOrd="5" destOrd="0" presId="urn:microsoft.com/office/officeart/2005/8/layout/process1"/>
    <dgm:cxn modelId="{5323C583-78AC-410F-B003-6D3441E32FE9}" type="presParOf" srcId="{822E9725-B828-4370-9762-3AE784FFC900}" destId="{86B65232-E10F-4EA0-AC8C-CE0E30A91319}" srcOrd="0" destOrd="0" presId="urn:microsoft.com/office/officeart/2005/8/layout/process1"/>
    <dgm:cxn modelId="{C82E1A64-C248-4436-9AD6-5E6490881807}" type="presParOf" srcId="{F190226C-48B1-4442-A95F-11A9FF4B63C7}" destId="{140028EC-5E63-4150-8FB6-350C358B176D}" srcOrd="6" destOrd="0" presId="urn:microsoft.com/office/officeart/2005/8/layout/process1"/>
    <dgm:cxn modelId="{AA3E265D-4E13-46C3-B4C5-F523156BC886}" type="presParOf" srcId="{F190226C-48B1-4442-A95F-11A9FF4B63C7}" destId="{2CC4A5CB-81A4-4814-A835-DCAD948EF72B}" srcOrd="7" destOrd="0" presId="urn:microsoft.com/office/officeart/2005/8/layout/process1"/>
    <dgm:cxn modelId="{5E263A74-214C-4BD7-9F21-7A1E40091D7E}" type="presParOf" srcId="{2CC4A5CB-81A4-4814-A835-DCAD948EF72B}" destId="{A7D813DF-E4BD-484D-9228-C991B0AB48B3}" srcOrd="0" destOrd="0" presId="urn:microsoft.com/office/officeart/2005/8/layout/process1"/>
    <dgm:cxn modelId="{3C835145-2521-4C96-848C-F2F0F5B7046E}" type="presParOf" srcId="{F190226C-48B1-4442-A95F-11A9FF4B63C7}" destId="{8CC011E1-0152-4FCC-9D67-CE9978EEFDA9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CF7D69-4A8F-424F-B59E-FB3607DCB399}">
      <dsp:nvSpPr>
        <dsp:cNvPr id="0" name=""/>
        <dsp:cNvSpPr/>
      </dsp:nvSpPr>
      <dsp:spPr>
        <a:xfrm>
          <a:off x="5952" y="569831"/>
          <a:ext cx="1845290" cy="2028986"/>
        </a:xfrm>
        <a:prstGeom prst="roundRect">
          <a:avLst>
            <a:gd name="adj" fmla="val 10000"/>
          </a:avLst>
        </a:prstGeom>
        <a:solidFill>
          <a:schemeClr val="accent3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chemeClr val="tx1"/>
              </a:solidFill>
            </a:rPr>
            <a:t>Август 2024 г.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chemeClr val="tx1"/>
              </a:solidFill>
            </a:rPr>
            <a:t>Выпуск первых четырех курсов серии</a:t>
          </a:r>
        </a:p>
      </dsp:txBody>
      <dsp:txXfrm>
        <a:off x="59999" y="623878"/>
        <a:ext cx="1737196" cy="1920892"/>
      </dsp:txXfrm>
    </dsp:sp>
    <dsp:sp modelId="{2625820A-E6A6-44A4-8992-07C039AD7B83}">
      <dsp:nvSpPr>
        <dsp:cNvPr id="0" name=""/>
        <dsp:cNvSpPr/>
      </dsp:nvSpPr>
      <dsp:spPr>
        <a:xfrm>
          <a:off x="2035772" y="1355508"/>
          <a:ext cx="391201" cy="457632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2035772" y="1447034"/>
        <a:ext cx="273841" cy="274580"/>
      </dsp:txXfrm>
    </dsp:sp>
    <dsp:sp modelId="{E93A8E3B-35BB-4165-8F02-07234FF904A8}">
      <dsp:nvSpPr>
        <dsp:cNvPr id="0" name=""/>
        <dsp:cNvSpPr/>
      </dsp:nvSpPr>
      <dsp:spPr>
        <a:xfrm>
          <a:off x="2589359" y="569831"/>
          <a:ext cx="1845290" cy="2028986"/>
        </a:xfrm>
        <a:prstGeom prst="roundRect">
          <a:avLst>
            <a:gd name="adj" fmla="val 10000"/>
          </a:avLst>
        </a:prstGeom>
        <a:solidFill>
          <a:srgbClr val="FFFFFF">
            <a:lumMod val="8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Сентябрь-декабрь 2024 г.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Первая апробация в колледжах РФ</a:t>
          </a:r>
        </a:p>
      </dsp:txBody>
      <dsp:txXfrm>
        <a:off x="2643406" y="623878"/>
        <a:ext cx="1737196" cy="1920892"/>
      </dsp:txXfrm>
    </dsp:sp>
    <dsp:sp modelId="{15A4BA38-FA1F-4B68-81DA-9E8101B1FC3F}">
      <dsp:nvSpPr>
        <dsp:cNvPr id="0" name=""/>
        <dsp:cNvSpPr/>
      </dsp:nvSpPr>
      <dsp:spPr>
        <a:xfrm>
          <a:off x="4619179" y="1355508"/>
          <a:ext cx="391201" cy="457632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619179" y="1447034"/>
        <a:ext cx="273841" cy="274580"/>
      </dsp:txXfrm>
    </dsp:sp>
    <dsp:sp modelId="{A032F8C3-7EFE-44E4-A969-EF39E31B486D}">
      <dsp:nvSpPr>
        <dsp:cNvPr id="0" name=""/>
        <dsp:cNvSpPr/>
      </dsp:nvSpPr>
      <dsp:spPr>
        <a:xfrm>
          <a:off x="5172767" y="569831"/>
          <a:ext cx="1845290" cy="2028986"/>
        </a:xfrm>
        <a:prstGeom prst="roundRect">
          <a:avLst>
            <a:gd name="adj" fmla="val 10000"/>
          </a:avLst>
        </a:prstGeom>
        <a:solidFill>
          <a:srgbClr val="FFFFFF">
            <a:lumMod val="8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Январь-февраль 2025 г.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Подведение итогов апробации</a:t>
          </a:r>
        </a:p>
      </dsp:txBody>
      <dsp:txXfrm>
        <a:off x="5226814" y="623878"/>
        <a:ext cx="1737196" cy="1920892"/>
      </dsp:txXfrm>
    </dsp:sp>
    <dsp:sp modelId="{822E9725-B828-4370-9762-3AE784FFC900}">
      <dsp:nvSpPr>
        <dsp:cNvPr id="0" name=""/>
        <dsp:cNvSpPr/>
      </dsp:nvSpPr>
      <dsp:spPr>
        <a:xfrm>
          <a:off x="7202587" y="1355508"/>
          <a:ext cx="391201" cy="457632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7202587" y="1447034"/>
        <a:ext cx="273841" cy="274580"/>
      </dsp:txXfrm>
    </dsp:sp>
    <dsp:sp modelId="{140028EC-5E63-4150-8FB6-350C358B176D}">
      <dsp:nvSpPr>
        <dsp:cNvPr id="0" name=""/>
        <dsp:cNvSpPr/>
      </dsp:nvSpPr>
      <dsp:spPr>
        <a:xfrm>
          <a:off x="7756174" y="569831"/>
          <a:ext cx="1845290" cy="2028986"/>
        </a:xfrm>
        <a:prstGeom prst="roundRect">
          <a:avLst>
            <a:gd name="adj" fmla="val 10000"/>
          </a:avLst>
        </a:prstGeom>
        <a:solidFill>
          <a:srgbClr val="FFFFFF">
            <a:lumMod val="8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chemeClr val="tx1"/>
              </a:solidFill>
            </a:rPr>
            <a:t>Март-август 2025 г.</a:t>
          </a:r>
          <a:br>
            <a:rPr lang="ru-RU" sz="1700" kern="1200" dirty="0">
              <a:solidFill>
                <a:schemeClr val="tx1"/>
              </a:solidFill>
            </a:rPr>
          </a:br>
          <a:r>
            <a:rPr lang="ru-RU" sz="1700" kern="1200" dirty="0">
              <a:solidFill>
                <a:schemeClr val="tx1"/>
              </a:solidFill>
            </a:rPr>
            <a:t>Доработки курсов по результатам апробации, разработка новых курсов</a:t>
          </a:r>
        </a:p>
      </dsp:txBody>
      <dsp:txXfrm>
        <a:off x="7810221" y="623878"/>
        <a:ext cx="1737196" cy="1920892"/>
      </dsp:txXfrm>
    </dsp:sp>
    <dsp:sp modelId="{2CC4A5CB-81A4-4814-A835-DCAD948EF72B}">
      <dsp:nvSpPr>
        <dsp:cNvPr id="0" name=""/>
        <dsp:cNvSpPr/>
      </dsp:nvSpPr>
      <dsp:spPr>
        <a:xfrm>
          <a:off x="9785994" y="1355508"/>
          <a:ext cx="391201" cy="457632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9785994" y="1447034"/>
        <a:ext cx="273841" cy="274580"/>
      </dsp:txXfrm>
    </dsp:sp>
    <dsp:sp modelId="{8CC011E1-0152-4FCC-9D67-CE9978EEFDA9}">
      <dsp:nvSpPr>
        <dsp:cNvPr id="0" name=""/>
        <dsp:cNvSpPr/>
      </dsp:nvSpPr>
      <dsp:spPr>
        <a:xfrm>
          <a:off x="10339581" y="569831"/>
          <a:ext cx="1845290" cy="2028986"/>
        </a:xfrm>
        <a:prstGeom prst="roundRect">
          <a:avLst>
            <a:gd name="adj" fmla="val 10000"/>
          </a:avLst>
        </a:prstGeom>
        <a:solidFill>
          <a:schemeClr val="accent3">
            <a:lumMod val="85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Сентябрь-декабрь 2025 г.</a:t>
          </a:r>
          <a:b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</a:b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вторая апробация в колледжах РФ</a:t>
          </a:r>
        </a:p>
      </dsp:txBody>
      <dsp:txXfrm>
        <a:off x="10393628" y="623878"/>
        <a:ext cx="1737196" cy="1920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DB87BC3D-EF04-0DB5-D1B2-237C3DD50D9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F71D3C34-4E1A-9E3C-4C60-B0A622FD427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7AFB2DC-F63F-4B2E-954A-160587A2063E}" type="datetimeFigureOut">
              <a:rPr lang="ru-RU" altLang="ru-RU"/>
              <a:pPr>
                <a:defRPr/>
              </a:pPr>
              <a:t>29.09.2026</a:t>
            </a:fld>
            <a:endParaRPr lang="ru-RU" altLang="ru-RU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0D9B38E3-8BC5-B2D7-C459-3E0AF92651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57B9DF8B-945C-628E-B04C-B5AF7E1EDDB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7590" name="Rectangle 6">
            <a:extLst>
              <a:ext uri="{FF2B5EF4-FFF2-40B4-BE49-F238E27FC236}">
                <a16:creationId xmlns:a16="http://schemas.microsoft.com/office/drawing/2014/main" id="{097849A9-BED0-D370-4C74-8EB168CF533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>
            <a:extLst>
              <a:ext uri="{FF2B5EF4-FFF2-40B4-BE49-F238E27FC236}">
                <a16:creationId xmlns:a16="http://schemas.microsoft.com/office/drawing/2014/main" id="{9C204B9C-EBF2-0BCA-4C3D-9130C1408F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1A31209-26B3-4B29-A3FE-C570EA054EE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89112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CC4FE678-7A88-AB8F-C1AC-4EFD9FD5D7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756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E4EF4764-912F-6D2B-C7E3-0CFCCF15D9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6471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9585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DA17F0E2-FBAF-FDE8-AC22-4C190D6F2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09820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0177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1388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602568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6823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59925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0366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33953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966201" y="115889"/>
            <a:ext cx="2891367" cy="47529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7867" y="115889"/>
            <a:ext cx="8475133" cy="47529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08014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639616" y="529217"/>
            <a:ext cx="8714184" cy="739544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6" name="Текс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35136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548E55-E2B7-84EC-15CF-AC1BA11A8B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9FD5C20-2341-418E-8E23-E8F7FE076E4C}" type="datetime1">
              <a:rPr lang="ru-RU"/>
              <a:pPr>
                <a:defRPr/>
              </a:pPr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01B81D-78CE-F7D3-9443-503C1F99A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BBF1C9-C2B7-70F7-7372-FAE70A5FB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fld id="{FDF6AF5E-5AFC-4C3D-81FC-4BAD45455EF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04754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2">
            <a:extLst>
              <a:ext uri="{FF2B5EF4-FFF2-40B4-BE49-F238E27FC236}">
                <a16:creationId xmlns:a16="http://schemas.microsoft.com/office/drawing/2014/main" id="{F3B9FAE3-BC4C-729A-F4CE-6E71AD1FE75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2">
            <a:extLst>
              <a:ext uri="{FF2B5EF4-FFF2-40B4-BE49-F238E27FC236}">
                <a16:creationId xmlns:a16="http://schemas.microsoft.com/office/drawing/2014/main" id="{AFD7CD4C-D1D0-CC6E-760D-F6D04505BB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1700213"/>
            <a:ext cx="115697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13">
            <a:extLst>
              <a:ext uri="{FF2B5EF4-FFF2-40B4-BE49-F238E27FC236}">
                <a16:creationId xmlns:a16="http://schemas.microsoft.com/office/drawing/2014/main" id="{BC6B3F48-125B-5FBA-E76B-1D95E5B20C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46338" y="115888"/>
            <a:ext cx="9410700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07" r:id="rId3"/>
    <p:sldLayoutId id="2147483919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21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anose="020B0702020204020303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2000">
          <a:solidFill>
            <a:schemeClr val="tx1"/>
          </a:solidFill>
          <a:latin typeface="Futura PT Demi" panose="020B0702020204020303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>
          <a:solidFill>
            <a:schemeClr val="tx1"/>
          </a:solidFill>
          <a:latin typeface="Futura PT Demi" panose="020B0702020204020303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600">
          <a:solidFill>
            <a:schemeClr val="tx1"/>
          </a:solidFill>
          <a:latin typeface="Futura PT Demi" panose="020B0702020204020303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400">
          <a:solidFill>
            <a:schemeClr val="tx1"/>
          </a:solidFill>
          <a:latin typeface="Futura PT Demi" panose="020B0702020204020303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Futura PT Demi" panose="020B0702020204020303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brazovanie.1c.ru/spo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brazovanie.1c.ru/promo/2024/college/report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reestr.digital.gov.ru/reestr/2486957/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obrazovanie.1c.ru/spo/how-to-buy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1c.ru/news/info.jsp?id=34778" TargetMode="Externa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obrazovanie.1c.ru/spo/catalog/doc8/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obrazovanie.1c.ru/spo/guide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obrazovanie.1c.ru/education/cloud/register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obrazovanie.1c.ru/spo/order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obrazovanie.1c.ru/events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9.png"/><Relationship Id="rId4" Type="http://schemas.openxmlformats.org/officeDocument/2006/relationships/hyperlink" Target="https://vk.com/obrazovanie1c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5">
            <a:extLst>
              <a:ext uri="{FF2B5EF4-FFF2-40B4-BE49-F238E27FC236}">
                <a16:creationId xmlns:a16="http://schemas.microsoft.com/office/drawing/2014/main" id="{FF898E06-17ED-756E-4816-8E339704E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7313" y="2276872"/>
            <a:ext cx="58102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>
              <a:buNone/>
            </a:pPr>
            <a:r>
              <a:rPr lang="ru-RU" sz="2400" dirty="0"/>
              <a:t>Вебинары для педагогов и администрации колледжей</a:t>
            </a:r>
          </a:p>
          <a:p>
            <a:pPr>
              <a:spcBef>
                <a:spcPts val="1000"/>
              </a:spcBef>
              <a:buClrTx/>
              <a:buFontTx/>
              <a:buNone/>
            </a:pPr>
            <a:r>
              <a:rPr lang="ru-RU" sz="4000" dirty="0"/>
              <a:t>Изменения и обновления  учебных </a:t>
            </a:r>
            <a:br>
              <a:rPr lang="ru-RU" sz="4000" dirty="0"/>
            </a:br>
            <a:r>
              <a:rPr lang="ru-RU" sz="4000" dirty="0"/>
              <a:t>материалов серии «1С для СПО»</a:t>
            </a:r>
            <a:endParaRPr lang="ru-RU" altLang="ru-RU" sz="4000" dirty="0">
              <a:cs typeface="Arial" panose="020B0604020202020204" pitchFamily="34" charset="0"/>
            </a:endParaRPr>
          </a:p>
        </p:txBody>
      </p:sp>
      <p:sp>
        <p:nvSpPr>
          <p:cNvPr id="5123" name="Прямоугольник 8">
            <a:extLst>
              <a:ext uri="{FF2B5EF4-FFF2-40B4-BE49-F238E27FC236}">
                <a16:creationId xmlns:a16="http://schemas.microsoft.com/office/drawing/2014/main" id="{2154BCB3-ACAB-0F22-6076-9CB3DB142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688" y="5085184"/>
            <a:ext cx="360362" cy="4603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444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17ABBB-B42E-348E-001C-12BE2444B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Что такое проект «1С для СПО»?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FD5DA8C-5DAE-3451-9268-4166FCB3CA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184155" y="1268760"/>
            <a:ext cx="7823690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63FEFA-9CD1-35D4-33FD-82DB2E3BC51F}"/>
              </a:ext>
            </a:extLst>
          </p:cNvPr>
          <p:cNvSpPr txBox="1"/>
          <p:nvPr/>
        </p:nvSpPr>
        <p:spPr>
          <a:xfrm>
            <a:off x="2711624" y="6165304"/>
            <a:ext cx="76328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Futura PT Demi" panose="020B0604020202020204" charset="-52"/>
                <a:hlinkClick r:id="rId3"/>
              </a:rPr>
              <a:t>https://obrazovanie.1c.ru/spo/</a:t>
            </a:r>
            <a:r>
              <a:rPr lang="ru-RU" sz="2400" dirty="0">
                <a:latin typeface="Futura PT Demi" panose="020B0604020202020204" charset="-5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3594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621836-71AA-7879-7B72-E593B569C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228439"/>
            <a:ext cx="9410700" cy="1081087"/>
          </a:xfrm>
        </p:spPr>
        <p:txBody>
          <a:bodyPr/>
          <a:lstStyle/>
          <a:p>
            <a:r>
              <a:rPr lang="ru-RU" sz="3600" dirty="0"/>
              <a:t>От идеи до реализации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CB980463-7181-CB56-E4A3-5C0288865C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7474454"/>
              </p:ext>
            </p:extLst>
          </p:nvPr>
        </p:nvGraphicFramePr>
        <p:xfrm>
          <a:off x="1175" y="1341735"/>
          <a:ext cx="12190825" cy="3168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7CA7F1A2-0B4D-D4E6-491E-DEFD5CD8FC72}"/>
              </a:ext>
            </a:extLst>
          </p:cNvPr>
          <p:cNvGrpSpPr/>
          <p:nvPr/>
        </p:nvGrpSpPr>
        <p:grpSpPr>
          <a:xfrm>
            <a:off x="1807926" y="5287449"/>
            <a:ext cx="391201" cy="457632"/>
            <a:chOff x="9785994" y="1355508"/>
            <a:chExt cx="391201" cy="457632"/>
          </a:xfrm>
        </p:grpSpPr>
        <p:sp>
          <p:nvSpPr>
            <p:cNvPr id="9" name="Стрелка: вправо 8">
              <a:extLst>
                <a:ext uri="{FF2B5EF4-FFF2-40B4-BE49-F238E27FC236}">
                  <a16:creationId xmlns:a16="http://schemas.microsoft.com/office/drawing/2014/main" id="{0666AABC-B857-5728-B967-36BF96899B0C}"/>
                </a:ext>
              </a:extLst>
            </p:cNvPr>
            <p:cNvSpPr/>
            <p:nvPr/>
          </p:nvSpPr>
          <p:spPr>
            <a:xfrm>
              <a:off x="9785994" y="1355508"/>
              <a:ext cx="391201" cy="45763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Стрелка: вправо 4">
              <a:extLst>
                <a:ext uri="{FF2B5EF4-FFF2-40B4-BE49-F238E27FC236}">
                  <a16:creationId xmlns:a16="http://schemas.microsoft.com/office/drawing/2014/main" id="{BEE4CC2A-309E-3D7E-271E-C39337EBFB5C}"/>
                </a:ext>
              </a:extLst>
            </p:cNvPr>
            <p:cNvSpPr txBox="1"/>
            <p:nvPr/>
          </p:nvSpPr>
          <p:spPr>
            <a:xfrm>
              <a:off x="9785994" y="1447034"/>
              <a:ext cx="273841" cy="2745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000" kern="1200">
                <a:solidFill>
                  <a:srgbClr val="FFFFFF"/>
                </a:solidFill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ADBA98C-3B57-43ED-8EE5-38E9593252AE}"/>
              </a:ext>
            </a:extLst>
          </p:cNvPr>
          <p:cNvGrpSpPr/>
          <p:nvPr/>
        </p:nvGrpSpPr>
        <p:grpSpPr>
          <a:xfrm>
            <a:off x="2321256" y="4169819"/>
            <a:ext cx="7549487" cy="2418311"/>
            <a:chOff x="5172767" y="569831"/>
            <a:chExt cx="1845290" cy="2028986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0DAFE582-BC90-28AD-FB38-E2C55CEFAB77}"/>
                </a:ext>
              </a:extLst>
            </p:cNvPr>
            <p:cNvSpPr/>
            <p:nvPr/>
          </p:nvSpPr>
          <p:spPr>
            <a:xfrm>
              <a:off x="5172767" y="569831"/>
              <a:ext cx="1845290" cy="2028986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Прямоугольник: скругленные углы 4">
              <a:extLst>
                <a:ext uri="{FF2B5EF4-FFF2-40B4-BE49-F238E27FC236}">
                  <a16:creationId xmlns:a16="http://schemas.microsoft.com/office/drawing/2014/main" id="{7EFE3F6D-3329-44AB-D770-4525FBD28DE3}"/>
                </a:ext>
              </a:extLst>
            </p:cNvPr>
            <p:cNvSpPr txBox="1"/>
            <p:nvPr/>
          </p:nvSpPr>
          <p:spPr>
            <a:xfrm>
              <a:off x="5226814" y="623878"/>
              <a:ext cx="1737196" cy="1920892"/>
            </a:xfrm>
            <a:prstGeom prst="rect">
              <a:avLst/>
            </a:prstGeom>
            <a:solidFill>
              <a:srgbClr val="FFC000">
                <a:alpha val="72000"/>
              </a:srgb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285750" lvl="0" indent="-28575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ru-RU" sz="1700" kern="1200" dirty="0">
                  <a:solidFill>
                    <a:schemeClr val="tx1"/>
                  </a:solidFill>
                </a:rPr>
                <a:t>10 готовых учебных курсов</a:t>
              </a:r>
            </a:p>
            <a:p>
              <a:pPr marL="285750" lvl="0" indent="-28575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ru-RU" sz="1700" dirty="0">
                  <a:solidFill>
                    <a:schemeClr val="tx1"/>
                  </a:solidFill>
                </a:rPr>
                <a:t>4 курса в разработке</a:t>
              </a:r>
            </a:p>
            <a:p>
              <a:pPr marL="285750" lvl="0" indent="-28575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ru-RU" sz="1700" dirty="0">
                  <a:solidFill>
                    <a:schemeClr val="tx1"/>
                  </a:solidFill>
                </a:rPr>
                <a:t>Апробация в более чем 50 колледжах: 78+ преподавателей, 2414+ студентов, 4719+ учебных часов</a:t>
              </a:r>
            </a:p>
            <a:p>
              <a:pPr marL="285750" lvl="0" indent="-28575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ru-RU" sz="1700" kern="1200" dirty="0">
                  <a:solidFill>
                    <a:schemeClr val="tx1"/>
                  </a:solidFill>
                </a:rPr>
                <a:t>Растущая востребованность проекта у пользователей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5372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61EAE-891D-73A6-00FD-6710C0370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>
            <a:extLst>
              <a:ext uri="{FF2B5EF4-FFF2-40B4-BE49-F238E27FC236}">
                <a16:creationId xmlns:a16="http://schemas.microsoft.com/office/drawing/2014/main" id="{54CD0415-5523-227E-2950-B58C620234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536" y="50909"/>
            <a:ext cx="7056784" cy="1311928"/>
          </a:xfrm>
        </p:spPr>
        <p:txBody>
          <a:bodyPr/>
          <a:lstStyle/>
          <a:p>
            <a:r>
              <a:rPr lang="ru-RU" sz="3600" dirty="0"/>
              <a:t>Актуальные учебные материалы и специальности СПО</a:t>
            </a:r>
            <a:endParaRPr lang="ru-RU" altLang="ru-RU" sz="36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0AE8652-8D56-5E32-169B-3DDD3F97D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301246"/>
              </p:ext>
            </p:extLst>
          </p:nvPr>
        </p:nvGraphicFramePr>
        <p:xfrm>
          <a:off x="155340" y="1596483"/>
          <a:ext cx="11881320" cy="5210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53327">
                  <a:extLst>
                    <a:ext uri="{9D8B030D-6E8A-4147-A177-3AD203B41FA5}">
                      <a16:colId xmlns:a16="http://schemas.microsoft.com/office/drawing/2014/main" val="2920125533"/>
                    </a:ext>
                  </a:extLst>
                </a:gridCol>
                <a:gridCol w="3427993">
                  <a:extLst>
                    <a:ext uri="{9D8B030D-6E8A-4147-A177-3AD203B41FA5}">
                      <a16:colId xmlns:a16="http://schemas.microsoft.com/office/drawing/2014/main" val="561460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Название учебных материалов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Специальности СПО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999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Старт в 1С: технологии, продукты, экосистема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Для широкого спектра специальностей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1320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Разработка приложений на платформе «1С:Предприятие»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Futura PT Demi" panose="020B0604020202020204" charset="-52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09.02.07, 09.02.11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7355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Библиотека стандартных подсистем. Решение практических задач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dk1"/>
                        </a:solidFill>
                        <a:latin typeface="Futura PT Demi" panose="020B060402020202020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130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Инструменты и сервисы экосистемы 1С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Futura PT Demi" panose="020B060402020202020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318689"/>
                  </a:ext>
                </a:extLst>
              </a:tr>
              <a:tr h="4252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Администрирование 1С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09.02.06, 09.02.07, 09.02.11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454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Подготовка к демонстрационному экзамену по специальности «Информационные системы и программирование»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09.02.07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330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Бухгалтерский учет с применением программы «1С:Бухгалтерия государственного учреждения»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38.02.01, 38.02.06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08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Подготовка к демо-экзамену «Экономика и бухгалтерский учет» (по отраслям)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38.02.01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0641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Основы управления документами с применением программы «1С:Документооборот»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38.02.01, 46.02.01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870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Основные принципы работы с программой «1С:Управление торговлей»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38.02.03, 38.02.08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4208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4504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Рисунок 4">
            <a:extLst>
              <a:ext uri="{FF2B5EF4-FFF2-40B4-BE49-F238E27FC236}">
                <a16:creationId xmlns:a16="http://schemas.microsoft.com/office/drawing/2014/main" id="{A88B10FA-9FBF-95BC-8B5E-C4BFF1F6E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017" y="236047"/>
            <a:ext cx="4059447" cy="3290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Рисунок 6">
            <a:extLst>
              <a:ext uri="{FF2B5EF4-FFF2-40B4-BE49-F238E27FC236}">
                <a16:creationId xmlns:a16="http://schemas.microsoft.com/office/drawing/2014/main" id="{E32071FA-EB45-02DC-DED5-407DC346B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695" y="1734050"/>
            <a:ext cx="4164776" cy="2340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Заголовок 1">
            <a:extLst>
              <a:ext uri="{FF2B5EF4-FFF2-40B4-BE49-F238E27FC236}">
                <a16:creationId xmlns:a16="http://schemas.microsoft.com/office/drawing/2014/main" id="{812E69A9-784C-376F-E78E-86F2953621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1467" y="345714"/>
            <a:ext cx="5112568" cy="1081087"/>
          </a:xfrm>
        </p:spPr>
        <p:txBody>
          <a:bodyPr/>
          <a:lstStyle/>
          <a:p>
            <a:r>
              <a:rPr lang="ru-RU" sz="3600" dirty="0"/>
              <a:t>Состав учебных материалов</a:t>
            </a:r>
            <a:endParaRPr lang="ru-RU" altLang="ru-RU" sz="3600" dirty="0"/>
          </a:p>
        </p:txBody>
      </p:sp>
      <p:sp>
        <p:nvSpPr>
          <p:cNvPr id="13316" name="Объект 2">
            <a:extLst>
              <a:ext uri="{FF2B5EF4-FFF2-40B4-BE49-F238E27FC236}">
                <a16:creationId xmlns:a16="http://schemas.microsoft.com/office/drawing/2014/main" id="{87579190-59E5-B284-7267-95070CD41E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545" y="1734050"/>
            <a:ext cx="5423052" cy="2723750"/>
          </a:xfrm>
        </p:spPr>
        <p:txBody>
          <a:bodyPr/>
          <a:lstStyle/>
          <a:p>
            <a:pPr marL="742709" lvl="2" indent="-342789">
              <a:lnSpc>
                <a:spcPct val="87000"/>
              </a:lnSpc>
              <a:buFont typeface="Courier New" panose="02070309020205020404" pitchFamily="49" charset="0"/>
              <a:buChar char="•"/>
            </a:pPr>
            <a:r>
              <a:rPr lang="ru-RU" altLang="ru-RU" sz="2400" dirty="0">
                <a:latin typeface="Futura PT Demi" panose="020B0604020202020204" charset="-52"/>
              </a:rPr>
              <a:t>Видеолекции от разработчиков </a:t>
            </a:r>
            <a:br>
              <a:rPr lang="ru-RU" altLang="ru-RU" sz="2400" dirty="0">
                <a:latin typeface="Futura PT Demi" panose="020B0604020202020204" charset="-52"/>
              </a:rPr>
            </a:br>
            <a:r>
              <a:rPr lang="ru-RU" altLang="ru-RU" sz="2400" dirty="0">
                <a:latin typeface="Futura PT Demi" panose="020B0604020202020204" charset="-52"/>
              </a:rPr>
              <a:t>и экспертов 1С</a:t>
            </a:r>
          </a:p>
          <a:p>
            <a:pPr marL="742709" lvl="2" indent="-342789">
              <a:lnSpc>
                <a:spcPct val="87000"/>
              </a:lnSpc>
              <a:buFont typeface="Courier New" panose="02070309020205020404" pitchFamily="49" charset="0"/>
              <a:buChar char="•"/>
            </a:pPr>
            <a:r>
              <a:rPr lang="ru-RU" altLang="ru-RU" sz="2400" dirty="0">
                <a:latin typeface="Futura PT Demi" panose="020B0604020202020204" charset="-52"/>
              </a:rPr>
              <a:t>Интерактивные задания и тесты </a:t>
            </a:r>
          </a:p>
          <a:p>
            <a:pPr marL="742709" lvl="2" indent="-342789">
              <a:lnSpc>
                <a:spcPct val="87000"/>
              </a:lnSpc>
              <a:buFont typeface="Courier New" panose="02070309020205020404" pitchFamily="49" charset="0"/>
              <a:buChar char="•"/>
            </a:pPr>
            <a:r>
              <a:rPr lang="ru-RU" altLang="ru-RU" sz="2400" dirty="0">
                <a:latin typeface="Futura PT Demi" panose="020B0604020202020204" charset="-52"/>
              </a:rPr>
              <a:t>Творческие задания</a:t>
            </a:r>
          </a:p>
          <a:p>
            <a:pPr marL="742709" lvl="2" indent="-342789">
              <a:lnSpc>
                <a:spcPct val="87000"/>
              </a:lnSpc>
              <a:buFont typeface="Courier New" panose="02070309020205020404" pitchFamily="49" charset="0"/>
              <a:buChar char="•"/>
            </a:pPr>
            <a:r>
              <a:rPr lang="ru-RU" altLang="ru-RU" sz="2400" dirty="0">
                <a:latin typeface="Futura PT Demi" panose="020B0604020202020204" charset="-52"/>
              </a:rPr>
              <a:t>Задания на работу с информационной базой </a:t>
            </a:r>
          </a:p>
          <a:p>
            <a:pPr marL="742709" lvl="2" indent="-342789">
              <a:lnSpc>
                <a:spcPct val="87000"/>
              </a:lnSpc>
              <a:buFont typeface="Courier New" panose="02070309020205020404" pitchFamily="49" charset="0"/>
              <a:buChar char="•"/>
            </a:pPr>
            <a:r>
              <a:rPr lang="ru-RU" altLang="ru-RU" sz="2400" dirty="0">
                <a:latin typeface="Futura PT Demi" panose="020B0604020202020204" charset="-52"/>
              </a:rPr>
              <a:t>Методические рекомендации для преподавателя: как провести занятие</a:t>
            </a:r>
          </a:p>
        </p:txBody>
      </p:sp>
      <p:pic>
        <p:nvPicPr>
          <p:cNvPr id="13318" name="Рисунок 6">
            <a:extLst>
              <a:ext uri="{FF2B5EF4-FFF2-40B4-BE49-F238E27FC236}">
                <a16:creationId xmlns:a16="http://schemas.microsoft.com/office/drawing/2014/main" id="{1219754A-EC4A-2F40-49EC-1974CD4D4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0" y="4869841"/>
            <a:ext cx="4275799" cy="20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Рисунок 8">
            <a:extLst>
              <a:ext uri="{FF2B5EF4-FFF2-40B4-BE49-F238E27FC236}">
                <a16:creationId xmlns:a16="http://schemas.microsoft.com/office/drawing/2014/main" id="{3493ED4B-CBBA-0F1D-E259-ECF914CD3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062" y="3003811"/>
            <a:ext cx="3800393" cy="254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Рисунок 8">
            <a:extLst>
              <a:ext uri="{FF2B5EF4-FFF2-40B4-BE49-F238E27FC236}">
                <a16:creationId xmlns:a16="http://schemas.microsoft.com/office/drawing/2014/main" id="{2D15036F-58A2-371B-A321-079F7956A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4398418"/>
            <a:ext cx="3800396" cy="245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>
            <a:extLst>
              <a:ext uri="{FF2B5EF4-FFF2-40B4-BE49-F238E27FC236}">
                <a16:creationId xmlns:a16="http://schemas.microsoft.com/office/drawing/2014/main" id="{E1539922-F441-A976-0120-9DAC4005DE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83853" y="100814"/>
            <a:ext cx="6720459" cy="1290768"/>
          </a:xfrm>
        </p:spPr>
        <p:txBody>
          <a:bodyPr/>
          <a:lstStyle/>
          <a:p>
            <a:r>
              <a:rPr lang="ru-RU" altLang="ru-RU" sz="3600" dirty="0"/>
              <a:t>Результаты апробации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4F9969-3AAA-3C65-0BC1-58A2ED671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312" y="3463731"/>
            <a:ext cx="2228163" cy="222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353263B6-5923-AF86-F6AC-B3FD0CBA8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192" y="1825495"/>
            <a:ext cx="4223563" cy="1405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133" dirty="0">
                <a:latin typeface="Futura PT Demi" panose="020B0604020202020204" charset="-52"/>
              </a:rPr>
              <a:t>На сайте системы «1С:Образование»</a:t>
            </a:r>
            <a:br>
              <a:rPr lang="ru-RU" altLang="ru-RU" sz="2133" dirty="0">
                <a:latin typeface="Futura PT Demi" panose="020B0604020202020204" charset="-52"/>
              </a:rPr>
            </a:br>
            <a:r>
              <a:rPr lang="en-US" altLang="ru-RU" sz="2133" dirty="0">
                <a:latin typeface="Futura PT Demi" panose="020B0604020202020204" charset="-52"/>
                <a:hlinkClick r:id="rId3"/>
              </a:rPr>
              <a:t>https://obrazovanie.1c.ru/promo/2024/college/report</a:t>
            </a:r>
            <a:r>
              <a:rPr lang="en-US" altLang="ru-RU" dirty="0">
                <a:latin typeface="Futura PT Demi" panose="020B0604020202020204" charset="-52"/>
                <a:hlinkClick r:id="rId3"/>
              </a:rPr>
              <a:t>/</a:t>
            </a:r>
            <a:r>
              <a:rPr lang="en-US" altLang="ru-RU" dirty="0">
                <a:latin typeface="Futura PT Demi" panose="020B0604020202020204" charset="-52"/>
              </a:rPr>
              <a:t> </a:t>
            </a:r>
            <a:endParaRPr lang="ru-RU" altLang="ru-RU" dirty="0"/>
          </a:p>
        </p:txBody>
      </p:sp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2657C88B-CE85-F9F8-D4FF-90BA93D41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1409714"/>
            <a:ext cx="6963551" cy="439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2F6A3135-2368-628B-F642-0414958A9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8" y="5952856"/>
            <a:ext cx="5832648" cy="7487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2133" dirty="0">
                <a:latin typeface="Futura PT Demi" panose="020B0604020202020204" charset="-52"/>
              </a:rPr>
              <a:t>Среднее значение индекса </a:t>
            </a:r>
            <a:r>
              <a:rPr lang="en-US" altLang="ru-RU" sz="2133" dirty="0">
                <a:latin typeface="Futura PT Demi" panose="020B0604020202020204" charset="-52"/>
              </a:rPr>
              <a:t>NPS</a:t>
            </a:r>
            <a:r>
              <a:rPr lang="ru-RU" altLang="ru-RU" sz="2133" dirty="0">
                <a:latin typeface="Futura PT Demi" panose="020B0604020202020204" charset="-52"/>
              </a:rPr>
              <a:t> (готовности рекомендовать курс коллегам) – 74,6%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F57331-28D6-F882-7C73-E6C548402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Серия вебинаров с авторами учебных материалов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0A6BE3-536C-6BD1-4E50-6627A9117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64" y="1412776"/>
            <a:ext cx="11745492" cy="3168650"/>
          </a:xfrm>
        </p:spPr>
        <p:txBody>
          <a:bodyPr/>
          <a:lstStyle/>
          <a:p>
            <a:r>
              <a:rPr lang="ru-RU" b="1" dirty="0"/>
              <a:t>Актуализация курса "Документооборот"</a:t>
            </a:r>
            <a:br>
              <a:rPr lang="ru-RU" b="1" dirty="0"/>
            </a:br>
            <a:r>
              <a:rPr lang="ru-RU" b="1" dirty="0"/>
              <a:t>Дата и время:</a:t>
            </a:r>
            <a:r>
              <a:rPr lang="ru-RU" dirty="0"/>
              <a:t> 29 сентября, 15:00 </a:t>
            </a:r>
            <a:r>
              <a:rPr lang="ru-RU" dirty="0" err="1"/>
              <a:t>мск</a:t>
            </a:r>
            <a:r>
              <a:rPr lang="ru-RU" dirty="0"/>
              <a:t>.</a:t>
            </a:r>
            <a:br>
              <a:rPr lang="ru-RU" dirty="0"/>
            </a:br>
            <a:r>
              <a:rPr lang="ru-RU" b="1" dirty="0"/>
              <a:t>Докладчик:</a:t>
            </a:r>
            <a:r>
              <a:rPr lang="ru-RU" dirty="0"/>
              <a:t> Иванова Лариса Анатольевна, ведущий эксперт по документообороту отдела разработки программ документооборота фирмы «1С»</a:t>
            </a:r>
          </a:p>
          <a:p>
            <a:r>
              <a:rPr lang="ru-RU" b="1" dirty="0"/>
              <a:t>Разработка приложений на платформе «1С:Предприятие»</a:t>
            </a:r>
            <a:br>
              <a:rPr lang="ru-RU" b="1" dirty="0"/>
            </a:br>
            <a:r>
              <a:rPr lang="ru-RU" b="1" dirty="0"/>
              <a:t>Дата и время:</a:t>
            </a:r>
            <a:r>
              <a:rPr lang="ru-RU" dirty="0"/>
              <a:t> 2 октября, 15:00 </a:t>
            </a:r>
            <a:r>
              <a:rPr lang="ru-RU" dirty="0" err="1"/>
              <a:t>мск</a:t>
            </a:r>
            <a:r>
              <a:rPr lang="ru-RU" dirty="0"/>
              <a:t>.</a:t>
            </a:r>
            <a:br>
              <a:rPr lang="ru-RU" dirty="0"/>
            </a:br>
            <a:r>
              <a:rPr lang="ru-RU" b="1" dirty="0"/>
              <a:t>Докладчик:</a:t>
            </a:r>
            <a:r>
              <a:rPr lang="ru-RU" dirty="0"/>
              <a:t> Пантелеймонова Анна Валентиновна, Доцент кафедры вычислительной математики и информационных технологий, «Государственный университет просвещения»</a:t>
            </a:r>
          </a:p>
          <a:p>
            <a:r>
              <a:rPr lang="ru-RU" b="1" dirty="0"/>
              <a:t>Актуализация курса "Подготовка к демо-экзамену "Специалист по информационным системам"</a:t>
            </a:r>
            <a:br>
              <a:rPr lang="ru-RU" b="1" dirty="0"/>
            </a:br>
            <a:r>
              <a:rPr lang="ru-RU" b="1" dirty="0"/>
              <a:t>Дата и время:</a:t>
            </a:r>
            <a:r>
              <a:rPr lang="ru-RU" dirty="0"/>
              <a:t> 13 октября, 15:00 </a:t>
            </a:r>
            <a:r>
              <a:rPr lang="ru-RU" dirty="0" err="1"/>
              <a:t>мск</a:t>
            </a:r>
            <a:r>
              <a:rPr lang="ru-RU" dirty="0"/>
              <a:t>.</a:t>
            </a:r>
            <a:br>
              <a:rPr lang="ru-RU" dirty="0"/>
            </a:br>
            <a:r>
              <a:rPr lang="ru-RU" b="1" dirty="0"/>
              <a:t>Докладчик:</a:t>
            </a:r>
            <a:r>
              <a:rPr lang="ru-RU" dirty="0"/>
              <a:t> Польский Дмитрий Алексеевич, автор учебных курсов "1С для СПО", эксперт-наставник, преподаватель Лермонтовского регионального многопрофильного колледжа</a:t>
            </a:r>
          </a:p>
          <a:p>
            <a:r>
              <a:rPr lang="ru-RU" b="1" dirty="0"/>
              <a:t>Актуализация курса "1С:Бухгалтерия государственного учреждения"</a:t>
            </a:r>
            <a:br>
              <a:rPr lang="ru-RU" b="1" dirty="0"/>
            </a:br>
            <a:r>
              <a:rPr lang="ru-RU" b="1" dirty="0"/>
              <a:t>Дата и время:</a:t>
            </a:r>
            <a:r>
              <a:rPr lang="ru-RU" dirty="0"/>
              <a:t> 22 октября, 15:00 </a:t>
            </a:r>
            <a:r>
              <a:rPr lang="ru-RU" dirty="0" err="1"/>
              <a:t>мск</a:t>
            </a:r>
            <a:r>
              <a:rPr lang="ru-RU" dirty="0"/>
              <a:t>.</a:t>
            </a:r>
            <a:br>
              <a:rPr lang="ru-RU" dirty="0"/>
            </a:br>
            <a:r>
              <a:rPr lang="ru-RU" b="1" dirty="0"/>
              <a:t>Докладчики:</a:t>
            </a:r>
            <a:r>
              <a:rPr lang="ru-RU" dirty="0"/>
              <a:t> специалисты 1С:Франчайзи ООО "Учет в БГУ"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6977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196E46-EE16-D98C-7A4A-13C510DA8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Актуализация курса "Документооборот"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7AD56F-3361-0591-B221-8A7D0EAF6C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Иванова Лариса Анатольевна, ведущий эксперт по документообороту отдела разработки программ документооборота фирмы «1С»</a:t>
            </a:r>
          </a:p>
        </p:txBody>
      </p:sp>
    </p:spTree>
    <p:extLst>
      <p:ext uri="{BB962C8B-B14F-4D97-AF65-F5344CB8AC3E}">
        <p14:creationId xmlns:p14="http://schemas.microsoft.com/office/powerpoint/2010/main" val="2835617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0CD6D44-5FD1-EECA-9810-66653DE10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Планы развития проекта «1С для СПО» на 2026-2027 учебный год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D7A1874-8270-C770-1EE2-C176AD0B6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439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2EA43AF-E43E-4B1A-643F-2DEA285E6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20" y="260648"/>
            <a:ext cx="9410700" cy="1081087"/>
          </a:xfrm>
        </p:spPr>
        <p:txBody>
          <a:bodyPr/>
          <a:lstStyle/>
          <a:p>
            <a:r>
              <a:rPr lang="ru-RU" sz="3600" dirty="0"/>
              <a:t>Новые наборы учебных материалов: </a:t>
            </a:r>
            <a:br>
              <a:rPr lang="ru-RU" sz="3600" dirty="0"/>
            </a:br>
            <a:r>
              <a:rPr lang="ru-RU" sz="3600" dirty="0"/>
              <a:t>выход в течение 2026-2027 учебного года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9D5DF286-70F6-2C40-C555-E16EB0A1C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030" y="2636912"/>
            <a:ext cx="11569700" cy="2160240"/>
          </a:xfrm>
        </p:spPr>
        <p:txBody>
          <a:bodyPr/>
          <a:lstStyle/>
          <a:p>
            <a:r>
              <a:rPr lang="ru-RU" sz="2400" dirty="0"/>
              <a:t>Основные принципы работы с программой «1С:Управление нашей фирмой» </a:t>
            </a:r>
          </a:p>
          <a:p>
            <a:r>
              <a:rPr lang="ru-RU" sz="2400" dirty="0"/>
              <a:t>Расширение конфигурации на примере «1С:Управление нашей фирмой»</a:t>
            </a:r>
          </a:p>
          <a:p>
            <a:r>
              <a:rPr lang="ru-RU" sz="2400" dirty="0"/>
              <a:t>Практикум по бухучету</a:t>
            </a:r>
          </a:p>
          <a:p>
            <a:r>
              <a:rPr lang="ru-RU" sz="2400" dirty="0"/>
              <a:t>Разработка мобильных приложений в «1С:Предприятие»</a:t>
            </a:r>
          </a:p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C37EB7-9996-D7AE-1E57-CED33B2263F2}"/>
              </a:ext>
            </a:extLst>
          </p:cNvPr>
          <p:cNvSpPr txBox="1"/>
          <p:nvPr/>
        </p:nvSpPr>
        <p:spPr>
          <a:xfrm>
            <a:off x="473030" y="4941168"/>
            <a:ext cx="112459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Futura PT Demi" panose="020B0702020204020303" pitchFamily="34" charset="0"/>
              </a:rPr>
              <a:t>Приглашаем преподавателей колледжей стать авторами-разработчиками</a:t>
            </a:r>
            <a:r>
              <a:rPr lang="en-US" sz="2400" dirty="0">
                <a:solidFill>
                  <a:srgbClr val="C00000"/>
                </a:solidFill>
                <a:latin typeface="Futura PT Demi" panose="020B0702020204020303" pitchFamily="34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Futura PT Demi" panose="020B0702020204020303" pitchFamily="34" charset="0"/>
              </a:rPr>
              <a:t>учебных материалов «1С для СПО»</a:t>
            </a:r>
          </a:p>
          <a:p>
            <a:pPr algn="ctr"/>
            <a:r>
              <a:rPr lang="ru-RU" sz="2400" dirty="0">
                <a:solidFill>
                  <a:srgbClr val="C00000"/>
                </a:solidFill>
                <a:latin typeface="Futura PT Demi" panose="020B0702020204020303" pitchFamily="34" charset="0"/>
              </a:rPr>
              <a:t>Контакты: Никита </a:t>
            </a:r>
            <a:r>
              <a:rPr lang="ru-RU" sz="2400" dirty="0" err="1">
                <a:solidFill>
                  <a:srgbClr val="C00000"/>
                </a:solidFill>
                <a:latin typeface="Futura PT Demi" panose="020B0702020204020303" pitchFamily="34" charset="0"/>
              </a:rPr>
              <a:t>Аквилянов</a:t>
            </a:r>
            <a:r>
              <a:rPr lang="ru-RU" sz="2400" dirty="0">
                <a:solidFill>
                  <a:srgbClr val="C00000"/>
                </a:solidFill>
                <a:latin typeface="Futura PT Demi" panose="020B0702020204020303" pitchFamily="34" charset="0"/>
              </a:rPr>
              <a:t>, </a:t>
            </a:r>
            <a:r>
              <a:rPr lang="en-US" sz="2400" dirty="0">
                <a:solidFill>
                  <a:srgbClr val="C00000"/>
                </a:solidFill>
                <a:latin typeface="Futura PT Demi" panose="020B0702020204020303" pitchFamily="34" charset="0"/>
              </a:rPr>
              <a:t>akvn@1c.ru</a:t>
            </a:r>
            <a:endParaRPr lang="ru-RU" sz="2400" dirty="0">
              <a:solidFill>
                <a:srgbClr val="C00000"/>
              </a:solidFill>
              <a:latin typeface="Futura PT Demi" panose="020B07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134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37C2A2-05E9-64C6-F87E-1D4E8E48C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912" y="1377255"/>
            <a:ext cx="4782612" cy="338697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64A3DF-C5E6-BF68-065C-B6DC499D1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359" y="296168"/>
            <a:ext cx="9410700" cy="1081087"/>
          </a:xfrm>
        </p:spPr>
        <p:txBody>
          <a:bodyPr/>
          <a:lstStyle/>
          <a:p>
            <a:r>
              <a:rPr lang="ru-RU" sz="3600" dirty="0"/>
              <a:t>Дополнительно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ABAFA0-75F5-46D4-E0E8-BF3021BE4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278" y="2500668"/>
            <a:ext cx="5346940" cy="3168650"/>
          </a:xfrm>
        </p:spPr>
        <p:txBody>
          <a:bodyPr/>
          <a:lstStyle/>
          <a:p>
            <a:r>
              <a:rPr lang="ru-RU" sz="2800" dirty="0"/>
              <a:t>Рекламный буклет </a:t>
            </a:r>
            <a:br>
              <a:rPr lang="ru-RU" sz="2800" dirty="0"/>
            </a:br>
            <a:r>
              <a:rPr lang="ru-RU" sz="2800" dirty="0"/>
              <a:t>«1С для СПО»</a:t>
            </a:r>
          </a:p>
          <a:p>
            <a:r>
              <a:rPr lang="ru-RU" sz="2800" dirty="0"/>
              <a:t>Таблица соответствия учебных материалов специальностям и междисциплинарным курсам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0E0687-C7DE-1E47-8350-F5E26ADE9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88" y="3648867"/>
            <a:ext cx="4782612" cy="310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797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47F32E-49B4-6548-725C-A7E81A4F9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Как приобрести учебные материалы </a:t>
            </a:r>
            <a:br>
              <a:rPr lang="ru-RU" sz="3600" dirty="0"/>
            </a:br>
            <a:r>
              <a:rPr lang="ru-RU" sz="3600" dirty="0"/>
              <a:t>«1С для СПО»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A4C2B3-E080-3553-F2AF-772D94D27F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726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7514CA-E435-0495-E009-40E152B9B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13" y="404664"/>
            <a:ext cx="8089528" cy="1081087"/>
          </a:xfrm>
        </p:spPr>
        <p:txBody>
          <a:bodyPr/>
          <a:lstStyle/>
          <a:p>
            <a:r>
              <a:rPr lang="ru-RU" sz="3600" dirty="0"/>
              <a:t>Полный комплект учебных материалов «1С для СПО»</a:t>
            </a:r>
            <a:br>
              <a:rPr lang="ru-RU" dirty="0"/>
            </a:b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1B07AC-7FA1-E7D0-8040-5C3B7A878B48}"/>
              </a:ext>
            </a:extLst>
          </p:cNvPr>
          <p:cNvSpPr txBox="1"/>
          <p:nvPr/>
        </p:nvSpPr>
        <p:spPr>
          <a:xfrm>
            <a:off x="2963851" y="5696085"/>
            <a:ext cx="7416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Futura PT Demi" panose="020B0604020202020204" charset="-52"/>
                <a:hlinkClick r:id="rId2"/>
              </a:rPr>
              <a:t>https://reestr.digital.gov.ru/reestr/2486957/</a:t>
            </a:r>
            <a:r>
              <a:rPr lang="ru-RU" dirty="0">
                <a:solidFill>
                  <a:srgbClr val="C00000"/>
                </a:solidFill>
                <a:latin typeface="Futura PT Demi" panose="020B0604020202020204" charset="-52"/>
              </a:rPr>
              <a:t> </a:t>
            </a:r>
            <a:endParaRPr lang="ru-RU" dirty="0">
              <a:latin typeface="Futura PT Demi" panose="020B0604020202020204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99AF03-F1B4-0C0A-E1F1-3E4A71969118}"/>
              </a:ext>
            </a:extLst>
          </p:cNvPr>
          <p:cNvSpPr txBox="1"/>
          <p:nvPr/>
        </p:nvSpPr>
        <p:spPr>
          <a:xfrm>
            <a:off x="2783831" y="6215556"/>
            <a:ext cx="77768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Futura PT Demi" panose="020B0604020202020204" charset="-52"/>
              </a:rPr>
              <a:t>Стоимость лицензии на 12 месяцев: 57 400 р</a:t>
            </a:r>
          </a:p>
        </p:txBody>
      </p:sp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0DC8C13B-6BB0-C6BF-E901-99FA48EEE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326" y="1643631"/>
            <a:ext cx="8256389" cy="3900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414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28543F-9631-71FD-C8F3-AE1E86321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596" y="404664"/>
            <a:ext cx="10214060" cy="1081087"/>
          </a:xfrm>
        </p:spPr>
        <p:txBody>
          <a:bodyPr/>
          <a:lstStyle/>
          <a:p>
            <a:r>
              <a:rPr lang="ru-RU" sz="3600" dirty="0"/>
              <a:t>Учебные материалы «1С для СПО» </a:t>
            </a:r>
            <a:br>
              <a:rPr lang="ru-RU" sz="3600" dirty="0"/>
            </a:br>
            <a:r>
              <a:rPr lang="ru-RU" sz="3600" dirty="0"/>
              <a:t>по отдельности</a:t>
            </a:r>
            <a:br>
              <a:rPr lang="ru-RU" dirty="0"/>
            </a:br>
            <a:r>
              <a:rPr lang="en-US" dirty="0">
                <a:hlinkClick r:id="rId2"/>
              </a:rPr>
              <a:t>https://obrazovanie.1c.ru/spo/how-to-buy/</a:t>
            </a:r>
            <a:r>
              <a:rPr lang="ru-RU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B36608-E35B-DAFE-8E25-A3B6D7E86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160" y="2297598"/>
            <a:ext cx="3636643" cy="374684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7CDB34-E04A-589B-5C71-F08B40A3B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48" y="2323785"/>
            <a:ext cx="4567354" cy="43643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7ECDF2-0EA4-74B2-5262-B9A9FFD39019}"/>
              </a:ext>
            </a:extLst>
          </p:cNvPr>
          <p:cNvSpPr txBox="1"/>
          <p:nvPr/>
        </p:nvSpPr>
        <p:spPr>
          <a:xfrm>
            <a:off x="7252768" y="6012081"/>
            <a:ext cx="4491457" cy="68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ts val="2250"/>
              </a:lnSpc>
              <a:buNone/>
            </a:pPr>
            <a:r>
              <a:rPr lang="ru-RU" sz="2000" b="0" i="0" dirty="0">
                <a:solidFill>
                  <a:srgbClr val="333333"/>
                </a:solidFill>
                <a:effectLst/>
                <a:latin typeface="Futura PT Demi" panose="020B0604020202020204" charset="-52"/>
                <a:hlinkClick r:id="rId5"/>
              </a:rPr>
              <a:t>Подробнее в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Futura PT Demi" panose="020B0604020202020204" charset="-52"/>
                <a:hlinkClick r:id="rId5"/>
              </a:rPr>
              <a:t>инфописьме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Futura PT Demi" panose="020B0604020202020204" charset="-52"/>
                <a:hlinkClick r:id="rId5"/>
              </a:rPr>
              <a:t> фирмы 1С № 34778 от 14.08.2026 </a:t>
            </a:r>
            <a:endParaRPr lang="ru-RU" sz="2000" b="0" i="0" dirty="0">
              <a:solidFill>
                <a:srgbClr val="333333"/>
              </a:solidFill>
              <a:effectLst/>
              <a:latin typeface="Futura PT Demi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59269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64665-3020-F42D-7C05-41B61108E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13" y="332656"/>
            <a:ext cx="9410700" cy="1081087"/>
          </a:xfrm>
        </p:spPr>
        <p:txBody>
          <a:bodyPr/>
          <a:lstStyle/>
          <a:p>
            <a:r>
              <a:rPr lang="ru-RU" dirty="0"/>
              <a:t>Основы управления документами с применением программы «1С:Документооборот»</a:t>
            </a:r>
            <a:br>
              <a:rPr lang="ru-RU" dirty="0"/>
            </a:br>
            <a:r>
              <a:rPr lang="en-US" dirty="0">
                <a:hlinkClick r:id="rId2"/>
              </a:rPr>
              <a:t>https://obrazovanie.1c.ru/spo/catalog/doc8/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06DDE-7010-D68D-1983-1FBFD6D65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38" y="2474516"/>
            <a:ext cx="6384925" cy="3168650"/>
          </a:xfrm>
        </p:spPr>
        <p:txBody>
          <a:bodyPr/>
          <a:lstStyle/>
          <a:p>
            <a:r>
              <a:rPr lang="ru-RU" dirty="0"/>
              <a:t>Для специальностей 38.02.01 «Экономика и бухгалтерский учёт (по отраслям)», 46.02.01 «Документационное обеспечение управления и архивоведение»</a:t>
            </a:r>
          </a:p>
          <a:p>
            <a:r>
              <a:rPr lang="ru-RU" dirty="0"/>
              <a:t>26 занятий</a:t>
            </a:r>
          </a:p>
          <a:p>
            <a:r>
              <a:rPr lang="ru-RU" dirty="0"/>
              <a:t>Лицензия для организации СПО на 12 месяцев</a:t>
            </a:r>
          </a:p>
          <a:p>
            <a:r>
              <a:rPr lang="ru-RU" strike="sngStrike" dirty="0"/>
              <a:t>13 600   </a:t>
            </a:r>
            <a:r>
              <a:rPr lang="ru-RU" b="1" dirty="0">
                <a:solidFill>
                  <a:srgbClr val="C00000"/>
                </a:solidFill>
              </a:rPr>
              <a:t>6 800 р </a:t>
            </a:r>
            <a:r>
              <a:rPr lang="ru-RU" dirty="0"/>
              <a:t>(скида 50% до конца 2026 г)</a:t>
            </a:r>
          </a:p>
          <a:p>
            <a:r>
              <a:rPr lang="ru-RU" dirty="0"/>
              <a:t>Материалы «Старт в 1С: технологии, продукты, экосистема» за 100 р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4A9D40-349B-B737-02B5-66E6DA4CF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200" y="2472141"/>
            <a:ext cx="3181174" cy="316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392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E5E99E-6758-7657-9674-A71BBB2ED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13" y="332656"/>
            <a:ext cx="9410700" cy="1081087"/>
          </a:xfrm>
        </p:spPr>
        <p:txBody>
          <a:bodyPr/>
          <a:lstStyle/>
          <a:p>
            <a:r>
              <a:rPr lang="ru-RU" sz="3600" dirty="0"/>
              <a:t>Возможности по управлению учебными материалами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9481FA9-58E1-F953-9993-77EC816B2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762462"/>
              </p:ext>
            </p:extLst>
          </p:nvPr>
        </p:nvGraphicFramePr>
        <p:xfrm>
          <a:off x="479376" y="1593428"/>
          <a:ext cx="11449470" cy="4230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600">
                  <a:extLst>
                    <a:ext uri="{9D8B030D-6E8A-4147-A177-3AD203B41FA5}">
                      <a16:colId xmlns:a16="http://schemas.microsoft.com/office/drawing/2014/main" val="3318194758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85587802"/>
                    </a:ext>
                  </a:extLst>
                </a:gridCol>
                <a:gridCol w="2736502">
                  <a:extLst>
                    <a:ext uri="{9D8B030D-6E8A-4147-A177-3AD203B41FA5}">
                      <a16:colId xmlns:a16="http://schemas.microsoft.com/office/drawing/2014/main" val="2577869066"/>
                    </a:ext>
                  </a:extLst>
                </a:gridCol>
              </a:tblGrid>
              <a:tr h="65319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Futura PT Demi" panose="020B0604020202020204" charset="-52"/>
                        </a:rPr>
                        <a:t>В составе системы «1С:Образование»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Futura PT Demi" panose="020B0604020202020204" charset="-52"/>
                        </a:rPr>
                        <a:t>Без системы «1С:Образование»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433536"/>
                  </a:ext>
                </a:extLst>
              </a:tr>
              <a:tr h="378440">
                <a:tc>
                  <a:txBody>
                    <a:bodyPr/>
                    <a:lstStyle/>
                    <a:p>
                      <a:r>
                        <a:rPr lang="ru-RU" dirty="0">
                          <a:latin typeface="Futura PT Demi" panose="020B0604020202020204" charset="-52"/>
                        </a:rPr>
                        <a:t>Без ограничения количества пользователей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510809"/>
                  </a:ext>
                </a:extLst>
              </a:tr>
              <a:tr h="653198">
                <a:tc>
                  <a:txBody>
                    <a:bodyPr/>
                    <a:lstStyle/>
                    <a:p>
                      <a:r>
                        <a:rPr lang="ru-RU" dirty="0">
                          <a:latin typeface="Futura PT Demi" panose="020B0604020202020204" charset="-52"/>
                        </a:rPr>
                        <a:t>Учебные материалы по общеобразовательным дисциплинам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440">
                <a:tc>
                  <a:txBody>
                    <a:bodyPr/>
                    <a:lstStyle/>
                    <a:p>
                      <a:r>
                        <a:rPr lang="ru-RU" dirty="0">
                          <a:latin typeface="Futura PT Demi" panose="020B0604020202020204" charset="-52"/>
                        </a:rPr>
                        <a:t>Учет занятий в электронном журнале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134651"/>
                  </a:ext>
                </a:extLst>
              </a:tr>
              <a:tr h="378440">
                <a:tc>
                  <a:txBody>
                    <a:bodyPr/>
                    <a:lstStyle/>
                    <a:p>
                      <a:r>
                        <a:rPr lang="ru-RU" dirty="0">
                          <a:latin typeface="Futura PT Demi" panose="020B0604020202020204" charset="-52"/>
                        </a:rPr>
                        <a:t>Электронный дневник студента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240176"/>
                  </a:ext>
                </a:extLst>
              </a:tr>
              <a:tr h="378440">
                <a:tc>
                  <a:txBody>
                    <a:bodyPr/>
                    <a:lstStyle/>
                    <a:p>
                      <a:r>
                        <a:rPr lang="ru-RU" dirty="0">
                          <a:latin typeface="Futura PT Demi" panose="020B0604020202020204" charset="-52"/>
                        </a:rPr>
                        <a:t>Назначение заданий и автоматическая проверка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092313"/>
                  </a:ext>
                </a:extLst>
              </a:tr>
              <a:tr h="653198">
                <a:tc>
                  <a:txBody>
                    <a:bodyPr/>
                    <a:lstStyle/>
                    <a:p>
                      <a:r>
                        <a:rPr lang="ru-RU" dirty="0">
                          <a:latin typeface="Futura PT Demi" panose="020B0604020202020204" charset="-52"/>
                        </a:rPr>
                        <a:t>Возможность добавлять авторские учебные материалы, редактировать тесты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411962"/>
                  </a:ext>
                </a:extLst>
              </a:tr>
              <a:tr h="378440">
                <a:tc>
                  <a:txBody>
                    <a:bodyPr/>
                    <a:lstStyle/>
                    <a:p>
                      <a:r>
                        <a:rPr lang="ru-RU" dirty="0">
                          <a:latin typeface="Futura PT Demi" panose="020B0604020202020204" charset="-52"/>
                        </a:rPr>
                        <a:t>Обмен данными с «1С:Колледж»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032385"/>
                  </a:ext>
                </a:extLst>
              </a:tr>
              <a:tr h="378440">
                <a:tc>
                  <a:txBody>
                    <a:bodyPr/>
                    <a:lstStyle/>
                    <a:p>
                      <a:r>
                        <a:rPr lang="ru-RU" dirty="0">
                          <a:latin typeface="Futura PT Demi" panose="020B0604020202020204" charset="-52"/>
                        </a:rPr>
                        <a:t>Бесплатный тестовый период 30 дней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737775"/>
                  </a:ext>
                </a:extLst>
              </a:tr>
            </a:tbl>
          </a:graphicData>
        </a:graphic>
      </p:graphicFrame>
      <p:pic>
        <p:nvPicPr>
          <p:cNvPr id="5" name="Рисунок 4" descr="Маркеры-галочки">
            <a:extLst>
              <a:ext uri="{FF2B5EF4-FFF2-40B4-BE49-F238E27FC236}">
                <a16:creationId xmlns:a16="http://schemas.microsoft.com/office/drawing/2014/main" id="{4399110D-2D2B-3042-EC0E-04B18190AA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48127" y="2204864"/>
            <a:ext cx="385191" cy="385191"/>
          </a:xfrm>
          <a:prstGeom prst="rect">
            <a:avLst/>
          </a:prstGeom>
        </p:spPr>
      </p:pic>
      <p:pic>
        <p:nvPicPr>
          <p:cNvPr id="7" name="Рисунок 6" descr="Маркеры-галочки">
            <a:extLst>
              <a:ext uri="{FF2B5EF4-FFF2-40B4-BE49-F238E27FC236}">
                <a16:creationId xmlns:a16="http://schemas.microsoft.com/office/drawing/2014/main" id="{3AD637A8-A733-FE89-5C40-35B3118AD6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48127" y="3243065"/>
            <a:ext cx="385191" cy="385191"/>
          </a:xfrm>
          <a:prstGeom prst="rect">
            <a:avLst/>
          </a:prstGeom>
        </p:spPr>
      </p:pic>
      <p:pic>
        <p:nvPicPr>
          <p:cNvPr id="9" name="Рисунок 8" descr="Маркеры-галочки">
            <a:extLst>
              <a:ext uri="{FF2B5EF4-FFF2-40B4-BE49-F238E27FC236}">
                <a16:creationId xmlns:a16="http://schemas.microsoft.com/office/drawing/2014/main" id="{EFE90BAE-08C1-7F03-FCC5-22AAD2B61F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48127" y="3611752"/>
            <a:ext cx="385191" cy="385191"/>
          </a:xfrm>
          <a:prstGeom prst="rect">
            <a:avLst/>
          </a:prstGeom>
        </p:spPr>
      </p:pic>
      <p:pic>
        <p:nvPicPr>
          <p:cNvPr id="11" name="Рисунок 10" descr="Маркеры-галочки">
            <a:extLst>
              <a:ext uri="{FF2B5EF4-FFF2-40B4-BE49-F238E27FC236}">
                <a16:creationId xmlns:a16="http://schemas.microsoft.com/office/drawing/2014/main" id="{E7587701-9036-3AEA-B887-AAB4AC387C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48127" y="3968106"/>
            <a:ext cx="385191" cy="385191"/>
          </a:xfrm>
          <a:prstGeom prst="rect">
            <a:avLst/>
          </a:prstGeom>
        </p:spPr>
      </p:pic>
      <p:pic>
        <p:nvPicPr>
          <p:cNvPr id="13" name="Рисунок 12" descr="Маркеры-галочки">
            <a:extLst>
              <a:ext uri="{FF2B5EF4-FFF2-40B4-BE49-F238E27FC236}">
                <a16:creationId xmlns:a16="http://schemas.microsoft.com/office/drawing/2014/main" id="{E71A73A2-37F1-2C49-EF0C-B121FF6B64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42397" y="4483969"/>
            <a:ext cx="385191" cy="385191"/>
          </a:xfrm>
          <a:prstGeom prst="rect">
            <a:avLst/>
          </a:prstGeom>
        </p:spPr>
      </p:pic>
      <p:pic>
        <p:nvPicPr>
          <p:cNvPr id="15" name="Рисунок 14" descr="Маркеры-галочки">
            <a:extLst>
              <a:ext uri="{FF2B5EF4-FFF2-40B4-BE49-F238E27FC236}">
                <a16:creationId xmlns:a16="http://schemas.microsoft.com/office/drawing/2014/main" id="{9E3C360A-20E8-F805-D0FE-4705CBB91E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4471" y="2204864"/>
            <a:ext cx="385191" cy="385191"/>
          </a:xfrm>
          <a:prstGeom prst="rect">
            <a:avLst/>
          </a:prstGeom>
        </p:spPr>
      </p:pic>
      <p:pic>
        <p:nvPicPr>
          <p:cNvPr id="17" name="Рисунок 16" descr="Маркеры-галочки">
            <a:extLst>
              <a:ext uri="{FF2B5EF4-FFF2-40B4-BE49-F238E27FC236}">
                <a16:creationId xmlns:a16="http://schemas.microsoft.com/office/drawing/2014/main" id="{5497EF08-33A7-D4C0-CBB6-C070FA9F3B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4471" y="3266198"/>
            <a:ext cx="385191" cy="385191"/>
          </a:xfrm>
          <a:prstGeom prst="rect">
            <a:avLst/>
          </a:prstGeom>
        </p:spPr>
      </p:pic>
      <p:pic>
        <p:nvPicPr>
          <p:cNvPr id="19" name="Рисунок 18" descr="Маркеры-галочки">
            <a:extLst>
              <a:ext uri="{FF2B5EF4-FFF2-40B4-BE49-F238E27FC236}">
                <a16:creationId xmlns:a16="http://schemas.microsoft.com/office/drawing/2014/main" id="{E3DC16DF-3937-CEC1-4DC0-3B5118B1EC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4471" y="3618598"/>
            <a:ext cx="385191" cy="385191"/>
          </a:xfrm>
          <a:prstGeom prst="rect">
            <a:avLst/>
          </a:prstGeom>
        </p:spPr>
      </p:pic>
      <p:pic>
        <p:nvPicPr>
          <p:cNvPr id="21" name="Рисунок 20" descr="Маркеры-галочки">
            <a:extLst>
              <a:ext uri="{FF2B5EF4-FFF2-40B4-BE49-F238E27FC236}">
                <a16:creationId xmlns:a16="http://schemas.microsoft.com/office/drawing/2014/main" id="{340B1FEF-F6D3-04E0-7ACA-BC24A4E92E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4471" y="4013712"/>
            <a:ext cx="385191" cy="385191"/>
          </a:xfrm>
          <a:prstGeom prst="rect">
            <a:avLst/>
          </a:prstGeom>
        </p:spPr>
      </p:pic>
      <p:pic>
        <p:nvPicPr>
          <p:cNvPr id="23" name="Рисунок 22" descr="Закрыть">
            <a:extLst>
              <a:ext uri="{FF2B5EF4-FFF2-40B4-BE49-F238E27FC236}">
                <a16:creationId xmlns:a16="http://schemas.microsoft.com/office/drawing/2014/main" id="{DED639E5-B4EF-1E62-3763-73FDF2A95A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12213" y="4483968"/>
            <a:ext cx="457200" cy="4572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2CDDF5B-F57F-34DB-C8C9-90BCE2018BF8}"/>
              </a:ext>
            </a:extLst>
          </p:cNvPr>
          <p:cNvSpPr txBox="1"/>
          <p:nvPr/>
        </p:nvSpPr>
        <p:spPr>
          <a:xfrm>
            <a:off x="3048000" y="607468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dk1"/>
                </a:solidFill>
                <a:latin typeface="Futura PT Demi" panose="020B0604020202020204" charset="-52"/>
              </a:rPr>
              <a:t>Подробнее в </a:t>
            </a:r>
            <a:r>
              <a:rPr lang="ru-RU" dirty="0">
                <a:solidFill>
                  <a:schemeClr val="dk1"/>
                </a:solidFill>
                <a:latin typeface="Futura PT Demi" panose="020B0604020202020204" charset="-52"/>
                <a:hlinkClick r:id="rId4"/>
              </a:rPr>
              <a:t>«Инструкции для пользователей» </a:t>
            </a:r>
            <a:endParaRPr lang="ru-RU" dirty="0">
              <a:solidFill>
                <a:schemeClr val="dk1"/>
              </a:solidFill>
              <a:latin typeface="Futura PT Demi" panose="020B0604020202020204" charset="-52"/>
            </a:endParaRPr>
          </a:p>
        </p:txBody>
      </p:sp>
      <p:pic>
        <p:nvPicPr>
          <p:cNvPr id="27" name="Рисунок 26" descr="Маркеры-галочки">
            <a:extLst>
              <a:ext uri="{FF2B5EF4-FFF2-40B4-BE49-F238E27FC236}">
                <a16:creationId xmlns:a16="http://schemas.microsoft.com/office/drawing/2014/main" id="{16EC0551-94D2-DB2F-5D0F-DA21CF1882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42397" y="5060033"/>
            <a:ext cx="385191" cy="385191"/>
          </a:xfrm>
          <a:prstGeom prst="rect">
            <a:avLst/>
          </a:prstGeom>
        </p:spPr>
      </p:pic>
      <p:pic>
        <p:nvPicPr>
          <p:cNvPr id="18" name="Рисунок 17" descr="Маркеры-галочки">
            <a:extLst>
              <a:ext uri="{FF2B5EF4-FFF2-40B4-BE49-F238E27FC236}">
                <a16:creationId xmlns:a16="http://schemas.microsoft.com/office/drawing/2014/main" id="{4399110D-2D2B-3042-EC0E-04B18190AA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42396" y="2735210"/>
            <a:ext cx="385191" cy="385191"/>
          </a:xfrm>
          <a:prstGeom prst="rect">
            <a:avLst/>
          </a:prstGeom>
        </p:spPr>
      </p:pic>
      <p:pic>
        <p:nvPicPr>
          <p:cNvPr id="20" name="Рисунок 19" descr="Закрыть">
            <a:extLst>
              <a:ext uri="{FF2B5EF4-FFF2-40B4-BE49-F238E27FC236}">
                <a16:creationId xmlns:a16="http://schemas.microsoft.com/office/drawing/2014/main" id="{AF97E5E8-8AD4-0F22-8C0A-2A0760E47A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8466" y="2699205"/>
            <a:ext cx="457200" cy="457200"/>
          </a:xfrm>
          <a:prstGeom prst="rect">
            <a:avLst/>
          </a:prstGeom>
        </p:spPr>
      </p:pic>
      <p:pic>
        <p:nvPicPr>
          <p:cNvPr id="6" name="Рисунок 5" descr="Маркеры-галочки">
            <a:extLst>
              <a:ext uri="{FF2B5EF4-FFF2-40B4-BE49-F238E27FC236}">
                <a16:creationId xmlns:a16="http://schemas.microsoft.com/office/drawing/2014/main" id="{8D0CCB39-9FA1-A935-86D0-6B0C821836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48128" y="5492081"/>
            <a:ext cx="385191" cy="385191"/>
          </a:xfrm>
          <a:prstGeom prst="rect">
            <a:avLst/>
          </a:prstGeom>
        </p:spPr>
      </p:pic>
      <p:pic>
        <p:nvPicPr>
          <p:cNvPr id="10" name="Рисунок 9" descr="Закрыть">
            <a:extLst>
              <a:ext uri="{FF2B5EF4-FFF2-40B4-BE49-F238E27FC236}">
                <a16:creationId xmlns:a16="http://schemas.microsoft.com/office/drawing/2014/main" id="{A73E55E1-D8A8-F238-EB04-AC3F26973C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472" y="5373216"/>
            <a:ext cx="457200" cy="457200"/>
          </a:xfrm>
          <a:prstGeom prst="rect">
            <a:avLst/>
          </a:prstGeom>
        </p:spPr>
      </p:pic>
      <p:pic>
        <p:nvPicPr>
          <p:cNvPr id="8" name="Рисунок 7" descr="Маркеры-галочки">
            <a:extLst>
              <a:ext uri="{FF2B5EF4-FFF2-40B4-BE49-F238E27FC236}">
                <a16:creationId xmlns:a16="http://schemas.microsoft.com/office/drawing/2014/main" id="{59333D5E-F354-42FA-E08B-9630930162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6480" y="5060033"/>
            <a:ext cx="385191" cy="38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1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Объект 2">
            <a:extLst>
              <a:ext uri="{FF2B5EF4-FFF2-40B4-BE49-F238E27FC236}">
                <a16:creationId xmlns:a16="http://schemas.microsoft.com/office/drawing/2014/main" id="{C3E05164-5051-FE3D-F5B9-5716233A96C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80321" y="2494781"/>
            <a:ext cx="5135566" cy="1650491"/>
          </a:xfrm>
        </p:spPr>
      </p:pic>
      <p:sp>
        <p:nvSpPr>
          <p:cNvPr id="10" name="Объект 9">
            <a:extLst>
              <a:ext uri="{FF2B5EF4-FFF2-40B4-BE49-F238E27FC236}">
                <a16:creationId xmlns:a16="http://schemas.microsoft.com/office/drawing/2014/main" id="{A6595E53-9128-8EBC-FF9D-ECB3B6C9B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5217" y="1970010"/>
            <a:ext cx="6547970" cy="4350524"/>
          </a:xfrm>
        </p:spPr>
        <p:txBody>
          <a:bodyPr>
            <a:normAutofit/>
          </a:bodyPr>
          <a:lstStyle/>
          <a:p>
            <a:pPr>
              <a:buClr>
                <a:srgbClr val="960000"/>
              </a:buClr>
              <a:defRPr/>
            </a:pPr>
            <a:r>
              <a:rPr lang="ru-RU" sz="2133" dirty="0">
                <a:latin typeface="Futura PT Demi" panose="020B0604020202020204" charset="-52"/>
              </a:rPr>
              <a:t>Заполните заявку на сайте </a:t>
            </a:r>
            <a:r>
              <a:rPr lang="en-US" sz="2133" dirty="0">
                <a:solidFill>
                  <a:srgbClr val="0D3E65"/>
                </a:solidFill>
                <a:latin typeface="Futura PT Demi" panose="020B0604020202020204" charset="-52"/>
                <a:hlinkClick r:id="rId3"/>
              </a:rPr>
              <a:t>https://obrazovanie.1c.ru/education/cloud/register/</a:t>
            </a:r>
            <a:endParaRPr lang="ru-RU" sz="2133" dirty="0">
              <a:solidFill>
                <a:srgbClr val="0D3E65"/>
              </a:solidFill>
              <a:latin typeface="Futura PT Demi" panose="020B0604020202020204" charset="-52"/>
            </a:endParaRPr>
          </a:p>
          <a:p>
            <a:pPr>
              <a:buClr>
                <a:srgbClr val="960000"/>
              </a:buClr>
              <a:defRPr/>
            </a:pPr>
            <a:r>
              <a:rPr lang="ru-RU" sz="2133" dirty="0">
                <a:latin typeface="Futura PT Demi" panose="020B0604020202020204" charset="-52"/>
              </a:rPr>
              <a:t>Не забудьте отметить пункт «Назначить тестовый период для нового пользователя»</a:t>
            </a:r>
          </a:p>
          <a:p>
            <a:pPr>
              <a:buClr>
                <a:srgbClr val="960000"/>
              </a:buClr>
              <a:defRPr/>
            </a:pPr>
            <a:r>
              <a:rPr lang="ru-RU" sz="2133" dirty="0">
                <a:latin typeface="Futura PT Demi" panose="020B0604020202020204" charset="-52"/>
              </a:rPr>
              <a:t>Наш специалист свяжется с вами для подтверждения заявки</a:t>
            </a:r>
          </a:p>
          <a:p>
            <a:pPr>
              <a:buClr>
                <a:srgbClr val="960000"/>
              </a:buClr>
              <a:defRPr/>
            </a:pPr>
            <a:r>
              <a:rPr lang="ru-RU" sz="2133" dirty="0">
                <a:latin typeface="Futura PT Demi" panose="020B0604020202020204" charset="-52"/>
              </a:rPr>
              <a:t>Дождитесь письма с данными для доступа к вашей базе и ссылками на методические материалы</a:t>
            </a:r>
          </a:p>
          <a:p>
            <a:pPr marL="0" indent="0" algn="ctr">
              <a:buNone/>
              <a:defRPr/>
            </a:pPr>
            <a:r>
              <a:rPr lang="ru-RU" sz="2133" dirty="0">
                <a:solidFill>
                  <a:srgbClr val="0F5D9B"/>
                </a:solidFill>
                <a:latin typeface="Futura PT Demi" panose="020B0604020202020204" charset="-52"/>
              </a:rPr>
              <a:t>Можно начинать пользоваться!</a:t>
            </a:r>
          </a:p>
          <a:p>
            <a:pPr marL="0" indent="0" algn="ctr">
              <a:buNone/>
              <a:defRPr/>
            </a:pPr>
            <a:r>
              <a:rPr lang="ru-RU" sz="2133" dirty="0">
                <a:solidFill>
                  <a:srgbClr val="0F5D9B"/>
                </a:solidFill>
                <a:latin typeface="Futura PT Demi" panose="020B0604020202020204" charset="-52"/>
              </a:rPr>
              <a:t>Остались вопросы? Закажите бесплатную индивидуальную консультацию</a:t>
            </a:r>
          </a:p>
        </p:txBody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C80CCC3F-E5E4-973D-918B-6D9F38C0C7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05659" y="319519"/>
            <a:ext cx="9191480" cy="818898"/>
          </a:xfrm>
        </p:spPr>
        <p:txBody>
          <a:bodyPr>
            <a:normAutofit/>
          </a:bodyPr>
          <a:lstStyle/>
          <a:p>
            <a:r>
              <a:rPr lang="ru-RU" altLang="ru-RU" sz="2800" kern="0" dirty="0">
                <a:latin typeface="Futura PT Demi" panose="020B0604020202020204" charset="-52"/>
              </a:rPr>
              <a:t>Как подключиться к системе «1С:Образование»</a:t>
            </a:r>
          </a:p>
        </p:txBody>
      </p:sp>
      <p:sp>
        <p:nvSpPr>
          <p:cNvPr id="21509" name="Rectangle 4">
            <a:extLst>
              <a:ext uri="{FF2B5EF4-FFF2-40B4-BE49-F238E27FC236}">
                <a16:creationId xmlns:a16="http://schemas.microsoft.com/office/drawing/2014/main" id="{A702AC11-4454-C8F4-0DD8-562D7CFF4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7783" y="6320534"/>
            <a:ext cx="1019919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553E5D1E-EA60-49FE-A07B-78EB9DA69D62}" type="slidenum">
              <a:rPr lang="ru-RU" altLang="ru-RU" sz="1333" b="1">
                <a:solidFill>
                  <a:srgbClr val="0D3E65"/>
                </a:solidFill>
              </a:rPr>
              <a:pPr algn="r"/>
              <a:t>17</a:t>
            </a:fld>
            <a:endParaRPr lang="ru-RU" altLang="ru-RU" sz="1333" b="1">
              <a:solidFill>
                <a:srgbClr val="0D3E65"/>
              </a:solidFill>
            </a:endParaRPr>
          </a:p>
        </p:txBody>
      </p:sp>
      <p:pic>
        <p:nvPicPr>
          <p:cNvPr id="21510" name="Рисунок 8">
            <a:extLst>
              <a:ext uri="{FF2B5EF4-FFF2-40B4-BE49-F238E27FC236}">
                <a16:creationId xmlns:a16="http://schemas.microsoft.com/office/drawing/2014/main" id="{7862461D-9215-73E7-5E53-586BA30F4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6061" y="3967780"/>
            <a:ext cx="2082157" cy="208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8069055-A6B2-3B92-22A4-B15A3796D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приобрести комплект учебных материалов </a:t>
            </a:r>
            <a:br>
              <a:rPr lang="ru-RU" dirty="0"/>
            </a:br>
            <a:r>
              <a:rPr lang="ru-RU" dirty="0"/>
              <a:t>«Основы управления документами с применением программы «1С:Документооборот» отдельно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58CE106A-459B-4E03-2498-E948EFE5A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916832"/>
            <a:ext cx="6119171" cy="3168650"/>
          </a:xfrm>
        </p:spPr>
        <p:txBody>
          <a:bodyPr/>
          <a:lstStyle/>
          <a:p>
            <a:r>
              <a:rPr lang="ru-RU" dirty="0"/>
              <a:t>Подайте заявку на приобретение доступа</a:t>
            </a:r>
          </a:p>
          <a:p>
            <a:pPr>
              <a:buClr>
                <a:srgbClr val="960000"/>
              </a:buClr>
              <a:defRPr/>
            </a:pPr>
            <a:r>
              <a:rPr lang="ru-RU" dirty="0">
                <a:latin typeface="Futura PT Demi" panose="020B0604020202020204" charset="-52"/>
              </a:rPr>
              <a:t>Наш специалист свяжется с вами для подтверждения заявки</a:t>
            </a:r>
          </a:p>
          <a:p>
            <a:pPr>
              <a:buClr>
                <a:srgbClr val="960000"/>
              </a:buClr>
              <a:defRPr/>
            </a:pPr>
            <a:r>
              <a:rPr lang="ru-RU" dirty="0">
                <a:latin typeface="Futura PT Demi" panose="020B0604020202020204" charset="-52"/>
              </a:rPr>
              <a:t>Дождитесь письма с данными для доступа к вашей базе и ссылками на методические материалы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F74761-2E0C-8BBE-580B-99B8755A7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112" y="1916832"/>
            <a:ext cx="4442088" cy="42210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B2BAF35-D4B3-8397-8A6A-A0BD47AFFF54}"/>
              </a:ext>
            </a:extLst>
          </p:cNvPr>
          <p:cNvSpPr txBox="1"/>
          <p:nvPr/>
        </p:nvSpPr>
        <p:spPr>
          <a:xfrm>
            <a:off x="7151688" y="6237312"/>
            <a:ext cx="4394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hlinkClick r:id="rId3"/>
              </a:rPr>
              <a:t>https://obrazovanie.1c.ru/spo/order/</a:t>
            </a:r>
            <a:r>
              <a:rPr lang="ru-RU" dirty="0"/>
              <a:t>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C7CD7C3-0242-6763-E17C-1D83F64590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7568" y="4293096"/>
            <a:ext cx="2209936" cy="220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01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>
            <a:extLst>
              <a:ext uri="{FF2B5EF4-FFF2-40B4-BE49-F238E27FC236}">
                <a16:creationId xmlns:a16="http://schemas.microsoft.com/office/drawing/2014/main" id="{F31E1443-7280-557C-D600-4EEE0A2ED0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6913" y="333375"/>
            <a:ext cx="9410700" cy="1081088"/>
          </a:xfrm>
        </p:spPr>
        <p:txBody>
          <a:bodyPr/>
          <a:lstStyle/>
          <a:p>
            <a:r>
              <a:rPr lang="ru-RU" altLang="ru-RU" dirty="0">
                <a:solidFill>
                  <a:schemeClr val="tx1"/>
                </a:solidFill>
              </a:rPr>
              <a:t>Актуальная информация о системе «1С:Образование» – </a:t>
            </a:r>
            <a:br>
              <a:rPr lang="ru-RU" altLang="ru-RU" dirty="0">
                <a:solidFill>
                  <a:schemeClr val="tx1"/>
                </a:solidFill>
              </a:rPr>
            </a:br>
            <a:r>
              <a:rPr lang="ru-RU" altLang="ru-RU" dirty="0">
                <a:solidFill>
                  <a:schemeClr val="tx1"/>
                </a:solidFill>
              </a:rPr>
              <a:t>в видеоматериалах на нашем сайте!</a:t>
            </a:r>
          </a:p>
        </p:txBody>
      </p:sp>
      <p:sp>
        <p:nvSpPr>
          <p:cNvPr id="30723" name="Номер слайда 3">
            <a:extLst>
              <a:ext uri="{FF2B5EF4-FFF2-40B4-BE49-F238E27FC236}">
                <a16:creationId xmlns:a16="http://schemas.microsoft.com/office/drawing/2014/main" id="{7C1DB115-B01C-442F-5FB2-BB526D59582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604020202020204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60402020202020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60402020202020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60402020202020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D27D18A-D96E-404D-8056-DB44E3AB08A6}" type="slidenum">
              <a:rPr lang="ru-RU" altLang="ru-RU" sz="1200">
                <a:solidFill>
                  <a:srgbClr val="898989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ru-RU" altLang="ru-RU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30725" name="TextBox 10">
            <a:extLst>
              <a:ext uri="{FF2B5EF4-FFF2-40B4-BE49-F238E27FC236}">
                <a16:creationId xmlns:a16="http://schemas.microsoft.com/office/drawing/2014/main" id="{553E0DAE-2DC7-0E9E-0563-0C594D801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1744" y="6202745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604020202020204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60402020202020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60402020202020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60402020202020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  <a:hlinkClick r:id="rId2"/>
              </a:rPr>
              <a:t>https://obrazovanie.1c.ru/events/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30726" name="Рисунок 2">
            <a:extLst>
              <a:ext uri="{FF2B5EF4-FFF2-40B4-BE49-F238E27FC236}">
                <a16:creationId xmlns:a16="http://schemas.microsoft.com/office/drawing/2014/main" id="{92EB6E0C-CA62-EF8B-46DF-57EEB6608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536" y="2628652"/>
            <a:ext cx="2376264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7C5917-30F0-5E72-2391-B45B52B2A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3712" y="1835542"/>
            <a:ext cx="4895728" cy="424180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2">
            <a:extLst>
              <a:ext uri="{FF2B5EF4-FFF2-40B4-BE49-F238E27FC236}">
                <a16:creationId xmlns:a16="http://schemas.microsoft.com/office/drawing/2014/main" id="{CA6E0DA5-BEAA-7AE7-AD2D-C1DE8C7CE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1376363"/>
            <a:ext cx="6188075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2">
            <a:extLst>
              <a:ext uri="{FF2B5EF4-FFF2-40B4-BE49-F238E27FC236}">
                <a16:creationId xmlns:a16="http://schemas.microsoft.com/office/drawing/2014/main" id="{4B24DBB8-54A9-B483-B25B-68A5F3EFE3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288" y="307975"/>
            <a:ext cx="9598025" cy="820738"/>
          </a:xfrm>
        </p:spPr>
        <p:txBody>
          <a:bodyPr/>
          <a:lstStyle/>
          <a:p>
            <a:r>
              <a:rPr lang="ru-RU" altLang="ru-RU" dirty="0">
                <a:solidFill>
                  <a:schemeClr val="tx1"/>
                </a:solidFill>
              </a:rPr>
              <a:t>Как получить сертификат участника</a:t>
            </a: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5DEBEE2B-3BD2-35D2-211B-E918B01DF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9763" y="6319838"/>
            <a:ext cx="1020762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604020202020204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60402020202020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60402020202020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60402020202020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A9D9AD37-A8D4-4810-8C8D-7D2527B7AC9C}" type="slidenum">
              <a:rPr lang="ru-RU" altLang="ru-RU" sz="1300" b="1">
                <a:solidFill>
                  <a:srgbClr val="0D3E65"/>
                </a:solidFill>
                <a:latin typeface="Arial" panose="020B0604020202020204" pitchFamily="34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ru-RU" altLang="ru-RU" sz="1300" b="1">
              <a:solidFill>
                <a:srgbClr val="0D3E65"/>
              </a:solidFill>
              <a:latin typeface="Arial" panose="020B0604020202020204" pitchFamily="34" charset="0"/>
            </a:endParaRP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C24209D3-1940-2C8A-033C-BC458B243E27}"/>
              </a:ext>
            </a:extLst>
          </p:cNvPr>
          <p:cNvCxnSpPr>
            <a:cxnSpLocks/>
          </p:cNvCxnSpPr>
          <p:nvPr/>
        </p:nvCxnSpPr>
        <p:spPr>
          <a:xfrm flipV="1">
            <a:off x="4637088" y="1893888"/>
            <a:ext cx="5910262" cy="21780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1750" name="Рисунок 6">
            <a:extLst>
              <a:ext uri="{FF2B5EF4-FFF2-40B4-BE49-F238E27FC236}">
                <a16:creationId xmlns:a16="http://schemas.microsoft.com/office/drawing/2014/main" id="{CC12799D-93B1-C919-7951-B22ADE4F4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550" y="2222500"/>
            <a:ext cx="4027488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Объект 9">
            <a:extLst>
              <a:ext uri="{FF2B5EF4-FFF2-40B4-BE49-F238E27FC236}">
                <a16:creationId xmlns:a16="http://schemas.microsoft.com/office/drawing/2014/main" id="{9F0DBC13-E879-E1D2-61AE-12DB5CA71E46}"/>
              </a:ext>
            </a:extLst>
          </p:cNvPr>
          <p:cNvSpPr txBox="1">
            <a:spLocks/>
          </p:cNvSpPr>
          <p:nvPr/>
        </p:nvSpPr>
        <p:spPr bwMode="auto">
          <a:xfrm>
            <a:off x="144463" y="1303338"/>
            <a:ext cx="5810250" cy="519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604020202020204" charset="-52"/>
              </a:defRPr>
            </a:lvl1pPr>
            <a:lvl2pPr marL="685800" indent="-22860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60402020202020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60402020202020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60402020202020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9pPr>
          </a:lstStyle>
          <a:p>
            <a:pPr algn="ctr" eaLnBrk="1" hangingPunct="1">
              <a:spcBef>
                <a:spcPts val="1000"/>
              </a:spcBef>
              <a:buClrTx/>
              <a:buFontTx/>
              <a:buNone/>
            </a:pPr>
            <a:r>
              <a:rPr lang="ru-RU" altLang="ru-RU" sz="1700">
                <a:solidFill>
                  <a:srgbClr val="000000"/>
                </a:solidFill>
                <a:latin typeface="Arial" panose="020B0604020202020204" pitchFamily="34" charset="0"/>
              </a:rPr>
              <a:t>По итогам вебинара участникам выдается </a:t>
            </a:r>
            <a:r>
              <a:rPr lang="ru-RU" altLang="ru-RU" sz="1700" b="1">
                <a:solidFill>
                  <a:srgbClr val="FF0000"/>
                </a:solidFill>
                <a:latin typeface="Arial" panose="020B0604020202020204" pitchFamily="34" charset="0"/>
              </a:rPr>
              <a:t>сертификат</a:t>
            </a:r>
          </a:p>
          <a:p>
            <a:pPr algn="ctr" eaLnBrk="1" hangingPunct="1">
              <a:spcBef>
                <a:spcPts val="1000"/>
              </a:spcBef>
              <a:buClrTx/>
              <a:buFontTx/>
              <a:buNone/>
            </a:pPr>
            <a:r>
              <a:rPr lang="ru-RU" altLang="ru-RU" sz="1700">
                <a:solidFill>
                  <a:srgbClr val="000000"/>
                </a:solidFill>
                <a:latin typeface="Arial" panose="020B0604020202020204" pitchFamily="34" charset="0"/>
              </a:rPr>
              <a:t>Для получения сертификата необходимо прослушать более 80% вебинара!</a:t>
            </a:r>
          </a:p>
          <a:p>
            <a:pPr algn="ctr" eaLnBrk="1" hangingPunct="1">
              <a:spcBef>
                <a:spcPts val="1000"/>
              </a:spcBef>
              <a:buClrTx/>
              <a:buFontTx/>
              <a:buNone/>
            </a:pPr>
            <a:endParaRPr lang="ru-RU" altLang="ru-RU" sz="17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ts val="1000"/>
              </a:spcBef>
              <a:buClrTx/>
            </a:pPr>
            <a:r>
              <a:rPr lang="ru-RU" altLang="ru-RU" sz="1700" b="1">
                <a:solidFill>
                  <a:srgbClr val="000000"/>
                </a:solidFill>
                <a:latin typeface="Arial" panose="020B0604020202020204" pitchFamily="34" charset="0"/>
              </a:rPr>
              <a:t>Письмо с материалами вебинара высылается </a:t>
            </a:r>
            <a:r>
              <a:rPr lang="ru-RU" altLang="ru-RU" sz="1700" b="1">
                <a:solidFill>
                  <a:srgbClr val="FF0000"/>
                </a:solidFill>
                <a:latin typeface="Arial" panose="020B0604020202020204" pitchFamily="34" charset="0"/>
              </a:rPr>
              <a:t>НА СЛЕДУЮЩИЙ РАБОЧИЙ ДЕНЬ</a:t>
            </a:r>
            <a:r>
              <a:rPr lang="ru-RU" altLang="ru-RU" sz="1700" b="1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spcBef>
                <a:spcPts val="1000"/>
              </a:spcBef>
              <a:buClrTx/>
            </a:pPr>
            <a:r>
              <a:rPr lang="ru-RU" altLang="ru-RU" sz="1700" b="1">
                <a:solidFill>
                  <a:srgbClr val="000000"/>
                </a:solidFill>
                <a:latin typeface="Arial" panose="020B0604020202020204" pitchFamily="34" charset="0"/>
              </a:rPr>
              <a:t>Сертификат будет выдаваться через социальную сеть ВК </a:t>
            </a:r>
            <a:r>
              <a:rPr lang="ru-RU" altLang="ru-RU" sz="1700" b="1">
                <a:solidFill>
                  <a:srgbClr val="FF0000"/>
                </a:solidFill>
                <a:latin typeface="Arial" panose="020B0604020202020204" pitchFamily="34" charset="0"/>
              </a:rPr>
              <a:t>НА СЛЕДУЮЩИЙ РАБОЧИЙ ДЕНЬ</a:t>
            </a:r>
            <a:r>
              <a:rPr lang="ru-RU" altLang="ru-RU" sz="1700" b="1">
                <a:solidFill>
                  <a:srgbClr val="000000"/>
                </a:solidFill>
                <a:latin typeface="Arial" panose="020B0604020202020204" pitchFamily="34" charset="0"/>
              </a:rPr>
              <a:t> после проведения вебинара</a:t>
            </a:r>
          </a:p>
          <a:p>
            <a:pPr eaLnBrk="1" hangingPunct="1">
              <a:spcBef>
                <a:spcPts val="1000"/>
              </a:spcBef>
              <a:buClrTx/>
            </a:pPr>
            <a:r>
              <a:rPr lang="ru-RU" altLang="ru-RU" sz="1700" b="1">
                <a:solidFill>
                  <a:srgbClr val="72BFC5"/>
                </a:solidFill>
                <a:latin typeface="Arial" panose="020B0604020202020204" pitchFamily="34" charset="0"/>
              </a:rPr>
              <a:t>Напишите слово </a:t>
            </a:r>
            <a:r>
              <a:rPr lang="ru-RU" altLang="ru-RU" sz="1700" b="1" i="1">
                <a:solidFill>
                  <a:srgbClr val="72BFC5"/>
                </a:solidFill>
                <a:latin typeface="Arial" panose="020B0604020202020204" pitchFamily="34" charset="0"/>
              </a:rPr>
              <a:t>«Сертификат» </a:t>
            </a:r>
            <a:r>
              <a:rPr lang="ru-RU" altLang="ru-RU" sz="1700" b="1">
                <a:solidFill>
                  <a:srgbClr val="72BFC5"/>
                </a:solidFill>
                <a:latin typeface="Arial" panose="020B0604020202020204" pitchFamily="34" charset="0"/>
              </a:rPr>
              <a:t>нам в сообщения</a:t>
            </a:r>
            <a:r>
              <a:rPr lang="ru-RU" altLang="ru-RU" sz="1700">
                <a:solidFill>
                  <a:srgbClr val="000000"/>
                </a:solidFill>
                <a:latin typeface="Arial" panose="020B0604020202020204" pitchFamily="34" charset="0"/>
              </a:rPr>
              <a:t> в сообществе во ВК </a:t>
            </a:r>
            <a:r>
              <a:rPr lang="ru-RU" altLang="ru-RU" sz="1700" b="1">
                <a:solidFill>
                  <a:srgbClr val="FF0000"/>
                </a:solidFill>
                <a:latin typeface="Arial" panose="020B0604020202020204" pitchFamily="34" charset="0"/>
              </a:rPr>
              <a:t>НА СЛЕДУЮЩИЙ РАБОЧИЙ ДЕНЬ</a:t>
            </a:r>
            <a:r>
              <a:rPr lang="ru-RU" altLang="ru-RU" sz="1700">
                <a:solidFill>
                  <a:srgbClr val="000000"/>
                </a:solidFill>
                <a:latin typeface="Arial" panose="020B0604020202020204" pitchFamily="34" charset="0"/>
              </a:rPr>
              <a:t> после проведения вебинара и следуйте дальнейшим инструкциям</a:t>
            </a:r>
          </a:p>
          <a:p>
            <a:pPr eaLnBrk="1" hangingPunct="1">
              <a:spcBef>
                <a:spcPts val="1000"/>
              </a:spcBef>
              <a:buClrTx/>
            </a:pPr>
            <a:r>
              <a:rPr lang="ru-RU" altLang="ru-RU" sz="1700">
                <a:solidFill>
                  <a:srgbClr val="000000"/>
                </a:solidFill>
                <a:latin typeface="Arial" panose="020B0604020202020204" pitchFamily="34" charset="0"/>
              </a:rPr>
              <a:t>Всю информацию мы продублируем в письме на ваш адрес электронной почты, указанной при регистрации </a:t>
            </a:r>
          </a:p>
          <a:p>
            <a:pPr algn="ctr" eaLnBrk="1" hangingPunct="1">
              <a:spcBef>
                <a:spcPts val="1000"/>
              </a:spcBef>
              <a:buClrTx/>
              <a:buFontTx/>
              <a:buNone/>
            </a:pPr>
            <a:endParaRPr lang="ru-RU" altLang="ru-RU" sz="800">
              <a:latin typeface="Arial" panose="020B0604020202020204" pitchFamily="34" charset="0"/>
            </a:endParaRPr>
          </a:p>
        </p:txBody>
      </p:sp>
      <p:sp>
        <p:nvSpPr>
          <p:cNvPr id="31752" name="TextBox 5">
            <a:extLst>
              <a:ext uri="{FF2B5EF4-FFF2-40B4-BE49-F238E27FC236}">
                <a16:creationId xmlns:a16="http://schemas.microsoft.com/office/drawing/2014/main" id="{15C61115-A083-596D-8A5D-8F3FCC0CA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3100" y="5046663"/>
            <a:ext cx="375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604020202020204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60402020202020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60402020202020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60402020202020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latin typeface="Arial" panose="020B0604020202020204" pitchFamily="34" charset="0"/>
                <a:hlinkClick r:id="rId4"/>
              </a:rPr>
              <a:t>https://vk.com/obrazovanie1c</a:t>
            </a:r>
            <a:r>
              <a:rPr lang="ru-RU" altLang="ru-RU" sz="180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31753" name="Picture 2">
            <a:extLst>
              <a:ext uri="{FF2B5EF4-FFF2-40B4-BE49-F238E27FC236}">
                <a16:creationId xmlns:a16="http://schemas.microsoft.com/office/drawing/2014/main" id="{BBA71AB2-AE6A-F08D-9481-B91B83E30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575" y="5056188"/>
            <a:ext cx="1717675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CA03205-EE07-3947-F582-230E40F1A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/>
          <a:lstStyle/>
          <a:p>
            <a:pPr>
              <a:defRPr/>
            </a:pPr>
            <a:r>
              <a:rPr lang="ru-RU" dirty="0"/>
              <a:t>Спасибо за внимание!</a:t>
            </a:r>
          </a:p>
        </p:txBody>
      </p:sp>
      <p:sp>
        <p:nvSpPr>
          <p:cNvPr id="29699" name="Текст 4">
            <a:extLst>
              <a:ext uri="{FF2B5EF4-FFF2-40B4-BE49-F238E27FC236}">
                <a16:creationId xmlns:a16="http://schemas.microsoft.com/office/drawing/2014/main" id="{8C330300-389A-BAE9-442A-CA285FF49B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/>
          <a:lstStyle/>
          <a:p>
            <a:endParaRPr lang="ru-RU" altLang="ru-RU">
              <a:latin typeface="Futura PT Demi" charset="-5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пециальное оформлен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25233</TotalTime>
  <Words>1077</Words>
  <Application>Microsoft Office PowerPoint</Application>
  <PresentationFormat>Широкоэкранный</PresentationFormat>
  <Paragraphs>117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Courier New</vt:lpstr>
      <vt:lpstr>Calibri</vt:lpstr>
      <vt:lpstr>Futura PT Demi</vt:lpstr>
      <vt:lpstr>Arial</vt:lpstr>
      <vt:lpstr>Специальное оформление</vt:lpstr>
      <vt:lpstr>Презентация PowerPoint</vt:lpstr>
      <vt:lpstr>Что такое проект «1С для СПО»?</vt:lpstr>
      <vt:lpstr>От идеи до реализации</vt:lpstr>
      <vt:lpstr>Актуальные учебные материалы и специальности СПО</vt:lpstr>
      <vt:lpstr>Состав учебных материалов</vt:lpstr>
      <vt:lpstr>Результаты апробации</vt:lpstr>
      <vt:lpstr>Серия вебинаров с авторами учебных материалов</vt:lpstr>
      <vt:lpstr>Актуализация курса "Документооборот" </vt:lpstr>
      <vt:lpstr>Планы развития проекта «1С для СПО» на 2026-2027 учебный год</vt:lpstr>
      <vt:lpstr>Новые наборы учебных материалов:  выход в течение 2026-2027 учебного года</vt:lpstr>
      <vt:lpstr>Дополнительно</vt:lpstr>
      <vt:lpstr>Как приобрести учебные материалы  «1С для СПО»</vt:lpstr>
      <vt:lpstr>Полный комплект учебных материалов «1С для СПО» </vt:lpstr>
      <vt:lpstr>Учебные материалы «1С для СПО»  по отдельности https://obrazovanie.1c.ru/spo/how-to-buy/ </vt:lpstr>
      <vt:lpstr>Основы управления документами с применением программы «1С:Документооборот» https://obrazovanie.1c.ru/spo/catalog/doc8/ </vt:lpstr>
      <vt:lpstr>Возможности по управлению учебными материалами</vt:lpstr>
      <vt:lpstr>Как подключиться к системе «1С:Образование»</vt:lpstr>
      <vt:lpstr>Как приобрести комплект учебных материалов  «Основы управления документами с применением программы «1С:Документооборот» отдельно</vt:lpstr>
      <vt:lpstr>Актуальная информация о системе «1С:Образование» –  в видеоматериалах на нашем сайте!</vt:lpstr>
      <vt:lpstr>Как получить сертификат участника</vt:lpstr>
      <vt:lpstr>Спасибо за внимание!</vt:lpstr>
    </vt:vector>
  </TitlesOfParts>
  <Company>1C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Fomin_D</dc:creator>
  <cp:lastModifiedBy>Tatyana Chernetskaya</cp:lastModifiedBy>
  <cp:revision>660</cp:revision>
  <dcterms:created xsi:type="dcterms:W3CDTF">2015-09-09T08:16:26Z</dcterms:created>
  <dcterms:modified xsi:type="dcterms:W3CDTF">2026-09-29T12:15:01Z</dcterms:modified>
</cp:coreProperties>
</file>